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8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1" r:id="rId6"/>
    <p:sldId id="260" r:id="rId7"/>
    <p:sldId id="268" r:id="rId8"/>
    <p:sldId id="269" r:id="rId9"/>
    <p:sldId id="271" r:id="rId10"/>
    <p:sldId id="274" r:id="rId11"/>
    <p:sldId id="275" r:id="rId12"/>
    <p:sldId id="272" r:id="rId13"/>
    <p:sldId id="26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pos="7512" userDrawn="1">
          <p15:clr>
            <a:srgbClr val="A4A3A4"/>
          </p15:clr>
        </p15:guide>
        <p15:guide id="5" orient="horz" pos="216" userDrawn="1">
          <p15:clr>
            <a:srgbClr val="A4A3A4"/>
          </p15:clr>
        </p15:guide>
        <p15:guide id="6" orient="horz" pos="4032" userDrawn="1">
          <p15:clr>
            <a:srgbClr val="A4A3A4"/>
          </p15:clr>
        </p15:guide>
        <p15:guide id="7" orient="horz" pos="6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A5CB"/>
    <a:srgbClr val="808000"/>
    <a:srgbClr val="0070C1"/>
    <a:srgbClr val="CF285E"/>
    <a:srgbClr val="272727"/>
    <a:srgbClr val="404040"/>
    <a:srgbClr val="336600"/>
    <a:srgbClr val="CC9900"/>
    <a:srgbClr val="64A4CA"/>
    <a:srgbClr val="E3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 showGuides="1">
      <p:cViewPr varScale="1">
        <p:scale>
          <a:sx n="43" d="100"/>
          <a:sy n="43" d="100"/>
        </p:scale>
        <p:origin x="737" y="17"/>
      </p:cViewPr>
      <p:guideLst>
        <p:guide orient="horz" pos="2424"/>
        <p:guide pos="3840"/>
        <p:guide pos="192"/>
        <p:guide pos="7512"/>
        <p:guide orient="horz" pos="216"/>
        <p:guide orient="horz" pos="4032"/>
        <p:guide orient="horz" pos="69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package" Target="../embeddings/Microsoft_Excel_Worksheet2.xlsx"/><Relationship Id="rId4" Type="http://schemas.openxmlformats.org/officeDocument/2006/relationships/hyperlink" Target="http://www.cancerresearchuk.org/funding-for-researchers/research-features/2017-07-05-using-patient-data-in-research-to-improve-cancer-treatments-and-increase-patient-survival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chartColorStyle" Target="colors4.xml"/><Relationship Id="rId1" Type="http://schemas.microsoft.com/office/2011/relationships/chartStyle" Target="style4.xml"/><Relationship Id="rId5" Type="http://schemas.openxmlformats.org/officeDocument/2006/relationships/package" Target="../embeddings/Microsoft_Excel_Worksheet3.xlsx"/><Relationship Id="rId4" Type="http://schemas.openxmlformats.org/officeDocument/2006/relationships/hyperlink" Target="https://medium.com/the-data-experience/building-a-data-pipeline-from-scratch-32b712cfb1db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799106480"/>
        <c:axId val="799110008"/>
      </c:barChart>
      <c:catAx>
        <c:axId val="799106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9110008"/>
        <c:crosses val="autoZero"/>
        <c:auto val="1"/>
        <c:lblAlgn val="ctr"/>
        <c:lblOffset val="100"/>
        <c:noMultiLvlLbl val="0"/>
      </c:catAx>
      <c:valAx>
        <c:axId val="799110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view3D>
      <c:rotX val="50"/>
      <c:rotY val="0"/>
      <c:depthPercent val="10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21547064036545899"/>
          <c:y val="0.19112815099341909"/>
          <c:w val="0.78452935963454096"/>
          <c:h val="0.76896081319092591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32"/>
          <c:dPt>
            <c:idx val="0"/>
            <c:bubble3D val="0"/>
            <c:spPr>
              <a:solidFill>
                <a:srgbClr val="CF285E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1-3DD2-4134-A868-CD7A41BE1DB6}"/>
              </c:ext>
            </c:extLst>
          </c:dPt>
          <c:dPt>
            <c:idx val="1"/>
            <c:bubble3D val="0"/>
            <c:spPr>
              <a:solidFill>
                <a:srgbClr val="E37777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3-3DD2-4134-A868-CD7A41BE1DB6}"/>
              </c:ext>
            </c:extLst>
          </c:dPt>
          <c:dPt>
            <c:idx val="2"/>
            <c:bubble3D val="0"/>
            <c:spPr>
              <a:solidFill>
                <a:srgbClr val="64A4CA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5-3DD2-4134-A868-CD7A41BE1DB6}"/>
              </c:ext>
            </c:extLst>
          </c:dPt>
          <c:dPt>
            <c:idx val="3"/>
            <c:bubble3D val="0"/>
            <c:spPr>
              <a:solidFill>
                <a:schemeClr val="dk1">
                  <a:tint val="985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7-3DD2-4134-A868-CD7A41BE1DB6}"/>
              </c:ext>
            </c:extLst>
          </c:dPt>
          <c:dPt>
            <c:idx val="4"/>
            <c:bubble3D val="0"/>
            <c:spPr>
              <a:solidFill>
                <a:srgbClr val="CC990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9-3DD2-4134-A868-CD7A41BE1DB6}"/>
              </c:ext>
            </c:extLst>
          </c:dPt>
          <c:dPt>
            <c:idx val="5"/>
            <c:bubble3D val="0"/>
            <c:spPr>
              <a:solidFill>
                <a:schemeClr val="bg2">
                  <a:lumMod val="25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B-3DD2-4134-A868-CD7A41BE1DB6}"/>
              </c:ext>
            </c:extLst>
          </c:dPt>
          <c:dPt>
            <c:idx val="6"/>
            <c:bubble3D val="0"/>
            <c:spPr>
              <a:solidFill>
                <a:srgbClr val="80800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D-3DD2-4134-A868-CD7A41BE1DB6}"/>
              </c:ext>
            </c:extLst>
          </c:dPt>
          <c:dPt>
            <c:idx val="7"/>
            <c:bubble3D val="0"/>
            <c:spPr>
              <a:solidFill>
                <a:schemeClr val="dk1">
                  <a:tint val="885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F-3DD2-4134-A868-CD7A41BE1DB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Sheet1!$A$2:$A$9</c:f>
              <c:strCache>
                <c:ptCount val="8"/>
                <c:pt idx="0">
                  <c:v>BANANAS</c:v>
                </c:pt>
                <c:pt idx="1">
                  <c:v>VEGETABLES</c:v>
                </c:pt>
                <c:pt idx="2">
                  <c:v>CEREAL(COLD)</c:v>
                </c:pt>
                <c:pt idx="3">
                  <c:v>DAIRY GALLONS</c:v>
                </c:pt>
                <c:pt idx="4">
                  <c:v>MISCELLANEOUS PRODUCE</c:v>
                </c:pt>
                <c:pt idx="5">
                  <c:v>BERRIES</c:v>
                </c:pt>
                <c:pt idx="6">
                  <c:v>POULTRY </c:v>
                </c:pt>
                <c:pt idx="7">
                  <c:v>YOGURT SINGLE SERVE</c:v>
                </c:pt>
              </c:strCache>
            </c:strRef>
          </c:cat>
          <c:val>
            <c:numRef>
              <c:f>Sheet1!$B$2:$B$9</c:f>
              <c:numCache>
                <c:formatCode>0%</c:formatCode>
                <c:ptCount val="8"/>
                <c:pt idx="0">
                  <c:v>0.24</c:v>
                </c:pt>
                <c:pt idx="1">
                  <c:v>0.13</c:v>
                </c:pt>
                <c:pt idx="2">
                  <c:v>0.13</c:v>
                </c:pt>
                <c:pt idx="3">
                  <c:v>0.12</c:v>
                </c:pt>
                <c:pt idx="4">
                  <c:v>0.11</c:v>
                </c:pt>
                <c:pt idx="5">
                  <c:v>0.11</c:v>
                </c:pt>
                <c:pt idx="6">
                  <c:v>0.1</c:v>
                </c:pt>
                <c:pt idx="7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3DD2-4134-A868-CD7A41BE1DB6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1.2377612699625553E-2"/>
          <c:y val="1.1324323976333159E-2"/>
          <c:w val="0.28917518443588675"/>
          <c:h val="0.91898363618103418"/>
        </c:manualLayout>
      </c:layout>
      <c:overlay val="0"/>
      <c:spPr>
        <a:noFill/>
        <a:ln>
          <a:noFill/>
        </a:ln>
        <a:effectLst>
          <a:glow rad="127000">
            <a:schemeClr val="accent1"/>
          </a:glow>
          <a:softEdge rad="0"/>
        </a:effectLst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317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6095063412150091E-2"/>
          <c:y val="4.0387252918120051E-2"/>
          <c:w val="0.90911992197337022"/>
          <c:h val="0.83312658588930022"/>
        </c:manualLayout>
      </c:layout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Sum_of_squared_distances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bg2">
                  <a:lumMod val="50000"/>
                </a:schemeClr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Sheet1!$A$2:$A$15</c:f>
              <c:numCache>
                <c:formatCode>General</c:formatCode>
                <c:ptCount val="1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</c:numCache>
            </c:numRef>
          </c:cat>
          <c:val>
            <c:numRef>
              <c:f>Sheet1!$B$2:$B$15</c:f>
              <c:numCache>
                <c:formatCode>General</c:formatCode>
                <c:ptCount val="14"/>
                <c:pt idx="0">
                  <c:v>3.0076000000000001</c:v>
                </c:pt>
                <c:pt idx="1">
                  <c:v>2.5467</c:v>
                </c:pt>
                <c:pt idx="2">
                  <c:v>2.2818000000000001</c:v>
                </c:pt>
                <c:pt idx="3">
                  <c:v>2.0706000000000002</c:v>
                </c:pt>
                <c:pt idx="4">
                  <c:v>1.905</c:v>
                </c:pt>
                <c:pt idx="5">
                  <c:v>1.7611000000000001</c:v>
                </c:pt>
                <c:pt idx="6">
                  <c:v>1.6060000000000001</c:v>
                </c:pt>
                <c:pt idx="7">
                  <c:v>1.4708000000000001</c:v>
                </c:pt>
                <c:pt idx="8">
                  <c:v>1.3754</c:v>
                </c:pt>
                <c:pt idx="9">
                  <c:v>1.284</c:v>
                </c:pt>
                <c:pt idx="10">
                  <c:v>1.2262</c:v>
                </c:pt>
                <c:pt idx="11">
                  <c:v>1.1779200000000001</c:v>
                </c:pt>
                <c:pt idx="12">
                  <c:v>1.1355999999999999</c:v>
                </c:pt>
                <c:pt idx="13">
                  <c:v>1.0965389999999999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79C3-4B57-BFC6-379E3E7CFA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99105304"/>
        <c:axId val="799112752"/>
      </c:lineChart>
      <c:catAx>
        <c:axId val="799105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solidFill>
            <a:schemeClr val="accent2">
              <a:alpha val="42000"/>
            </a:schemeClr>
          </a:solidFill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12752"/>
        <c:crosses val="autoZero"/>
        <c:auto val="1"/>
        <c:lblAlgn val="ctr"/>
        <c:lblOffset val="100"/>
        <c:noMultiLvlLbl val="1"/>
      </c:catAx>
      <c:valAx>
        <c:axId val="799112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2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solidFill>
            <a:schemeClr val="accent2">
              <a:alpha val="44000"/>
            </a:schemeClr>
          </a:solidFill>
          <a:ln>
            <a:solidFill>
              <a:srgbClr val="CF285E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5304"/>
        <c:crosses val="autoZero"/>
        <c:crossBetween val="between"/>
      </c:valAx>
      <c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a:blipFill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>
      <a:glow rad="139700">
        <a:schemeClr val="accent1">
          <a:alpha val="72000"/>
        </a:schemeClr>
      </a:glow>
      <a:outerShdw blurRad="50800" dist="50800" dir="5400000" algn="ctr" rotWithShape="0">
        <a:srgbClr val="000000"/>
      </a:outerShdw>
    </a:effectLst>
  </c:spPr>
  <c:txPr>
    <a:bodyPr/>
    <a:lstStyle/>
    <a:p>
      <a:pPr>
        <a:defRPr/>
      </a:pPr>
      <a:endParaRPr lang="en-US"/>
    </a:p>
  </c:txPr>
  <c:externalData r:id="rId5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 dirty="0"/>
          </a:p>
        </c:rich>
      </c:tx>
      <c:layout>
        <c:manualLayout>
          <c:xMode val="edge"/>
          <c:yMode val="edge"/>
          <c:x val="0.49605158179695763"/>
          <c:y val="1.02086202554030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38100" dir="16200000" rotWithShape="0">
            <a:prstClr val="black">
              <a:alpha val="40000"/>
            </a:prstClr>
          </a:outerShdw>
        </a:effectLst>
        <a:sp3d/>
      </c:spPr>
    </c:sideWall>
    <c:backWall>
      <c:thickness val="0"/>
      <c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a:blipFill>
        <a:ln>
          <a:noFill/>
        </a:ln>
        <a:effectLst>
          <a:outerShdw blurRad="50800" dist="38100" dir="16200000" rotWithShape="0">
            <a:prstClr val="black">
              <a:alpha val="40000"/>
            </a:prstClr>
          </a:outerShdw>
        </a:effectLst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CE295E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cat>
            <c:numRef>
              <c:f>Sheet1!$A$2:$A$12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</c:numCache>
            </c:numRef>
          </c:cat>
          <c:val>
            <c:numRef>
              <c:f>Sheet1!$B$2:$B$12</c:f>
              <c:numCache>
                <c:formatCode>0%</c:formatCode>
                <c:ptCount val="11"/>
                <c:pt idx="0">
                  <c:v>0.09</c:v>
                </c:pt>
                <c:pt idx="1">
                  <c:v>0.01</c:v>
                </c:pt>
                <c:pt idx="2">
                  <c:v>0.32</c:v>
                </c:pt>
                <c:pt idx="3">
                  <c:v>0.02</c:v>
                </c:pt>
                <c:pt idx="4">
                  <c:v>7.0000000000000007E-2</c:v>
                </c:pt>
                <c:pt idx="5">
                  <c:v>0.12</c:v>
                </c:pt>
                <c:pt idx="6">
                  <c:v>0.05</c:v>
                </c:pt>
                <c:pt idx="7">
                  <c:v>0.14000000000000001</c:v>
                </c:pt>
                <c:pt idx="8">
                  <c:v>0.06</c:v>
                </c:pt>
                <c:pt idx="9">
                  <c:v>0.11</c:v>
                </c:pt>
                <c:pt idx="10">
                  <c:v>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B52-4105-89C1-E7E466C896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cylinder"/>
        <c:axId val="799107656"/>
        <c:axId val="799103736"/>
        <c:axId val="0"/>
      </c:bar3DChart>
      <c:catAx>
        <c:axId val="799107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3736"/>
        <c:crosses val="autoZero"/>
        <c:auto val="1"/>
        <c:lblAlgn val="ctr"/>
        <c:lblOffset val="100"/>
        <c:noMultiLvlLbl val="0"/>
      </c:catAx>
      <c:valAx>
        <c:axId val="799103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7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pct20">
      <a:fgClr>
        <a:srgbClr val="CE295E"/>
      </a:fgClr>
      <a:bgClr>
        <a:schemeClr val="bg1"/>
      </a:bgClr>
    </a:pattFill>
    <a:ln>
      <a:noFill/>
    </a:ln>
    <a:effectLst/>
  </c:spPr>
  <c:txPr>
    <a:bodyPr/>
    <a:lstStyle/>
    <a:p>
      <a:pPr>
        <a:defRPr/>
      </a:pPr>
      <a:endParaRPr lang="en-US"/>
    </a:p>
  </c:txPr>
  <c:externalData r:id="rId5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rich>
      </c:tx>
      <c:layout>
        <c:manualLayout>
          <c:xMode val="edge"/>
          <c:yMode val="edge"/>
          <c:x val="0.49605158179695763"/>
          <c:y val="1.02086202554030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 w="19050" cap="flat" cmpd="sng" algn="ctr">
          <a:solidFill>
            <a:schemeClr val="tx1">
              <a:lumMod val="25000"/>
              <a:lumOff val="75000"/>
            </a:schemeClr>
          </a:solidFill>
          <a:round/>
        </a:ln>
        <a:effectLst/>
        <a:sp3d contourW="19050">
          <a:contourClr>
            <a:schemeClr val="tx1">
              <a:lumMod val="25000"/>
              <a:lumOff val="75000"/>
            </a:schemeClr>
          </a:contourClr>
        </a:sp3d>
      </c:spPr>
    </c:floor>
    <c:sideWall>
      <c:thickness val="0"/>
      <c:spPr>
        <a:pattFill prst="pct5">
          <a:fgClr>
            <a:srgbClr val="CE295E"/>
          </a:fgClr>
          <a:bgClr>
            <a:schemeClr val="bg1"/>
          </a:bgClr>
        </a:pattFill>
        <a:ln>
          <a:noFill/>
        </a:ln>
        <a:effectLst/>
        <a:sp3d/>
      </c:spPr>
    </c:sideWall>
    <c:backWall>
      <c:thickness val="0"/>
      <c:spPr>
        <a:pattFill prst="pct5">
          <a:fgClr>
            <a:srgbClr val="CE295E"/>
          </a:fgClr>
          <a:bgClr>
            <a:schemeClr val="bg1"/>
          </a:bgClr>
        </a:pattFill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% of Transactions</c:v>
                </c:pt>
              </c:strCache>
            </c:strRef>
          </c:tx>
          <c:spPr>
            <a:solidFill>
              <a:srgbClr val="CE295E"/>
            </a:solidFill>
            <a:ln>
              <a:solidFill>
                <a:schemeClr val="accent1"/>
              </a:solidFill>
            </a:ln>
            <a:effectLst/>
            <a:sp3d>
              <a:contourClr>
                <a:schemeClr val="accent1"/>
              </a:contourClr>
            </a:sp3d>
          </c:spPr>
          <c:invertIfNegative val="0"/>
          <c:cat>
            <c:strRef>
              <c:f>Sheet1!$A$2:$A$9</c:f>
              <c:strCache>
                <c:ptCount val="8"/>
                <c:pt idx="0">
                  <c:v>VEGETABLES               </c:v>
                </c:pt>
                <c:pt idx="1">
                  <c:v>BANANAS                 </c:v>
                </c:pt>
                <c:pt idx="2">
                  <c:v>MISCELLANEOUS PRODUCE   </c:v>
                </c:pt>
                <c:pt idx="3">
                  <c:v>BERRIES                  </c:v>
                </c:pt>
                <c:pt idx="4">
                  <c:v>POULTRY -            </c:v>
                </c:pt>
                <c:pt idx="5">
                  <c:v>CEREAL (COLD)             </c:v>
                </c:pt>
                <c:pt idx="6">
                  <c:v>DAIRY GALLONS             </c:v>
                </c:pt>
                <c:pt idx="7">
                  <c:v>YOGURT SINGLE SERVE       </c:v>
                </c:pt>
              </c:strCache>
            </c:strRef>
          </c:cat>
          <c:val>
            <c:numRef>
              <c:f>Sheet1!$B$2:$B$9</c:f>
              <c:numCache>
                <c:formatCode>0%</c:formatCode>
                <c:ptCount val="8"/>
                <c:pt idx="0">
                  <c:v>0.45400342999999999</c:v>
                </c:pt>
                <c:pt idx="1">
                  <c:v>0.14402003999999999</c:v>
                </c:pt>
                <c:pt idx="2">
                  <c:v>0.10933544000000001</c:v>
                </c:pt>
                <c:pt idx="3">
                  <c:v>9.0169070000000004E-2</c:v>
                </c:pt>
                <c:pt idx="4">
                  <c:v>7.7346109999999996E-2</c:v>
                </c:pt>
                <c:pt idx="5">
                  <c:v>5.3975700000000001E-2</c:v>
                </c:pt>
                <c:pt idx="6">
                  <c:v>5.1210150000000003E-2</c:v>
                </c:pt>
                <c:pt idx="7">
                  <c:v>2.0718190000000001E-2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D7-4AB2-A8EB-98A0C86943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99107656"/>
        <c:axId val="799103736"/>
        <c:axId val="0"/>
      </c:bar3DChart>
      <c:catAx>
        <c:axId val="7991076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pattFill prst="pct5">
            <a:fgClr>
              <a:srgbClr val="CE295E"/>
            </a:fgClr>
            <a:bgClr>
              <a:schemeClr val="bg1"/>
            </a:bgClr>
          </a:pattFill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3736"/>
        <c:crosses val="autoZero"/>
        <c:auto val="1"/>
        <c:lblAlgn val="ctr"/>
        <c:lblOffset val="100"/>
        <c:noMultiLvlLbl val="0"/>
      </c:catAx>
      <c:valAx>
        <c:axId val="799103736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rgbClr val="CF285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7656"/>
        <c:crosses val="autoZero"/>
        <c:crossBetween val="between"/>
      </c:valAx>
      <c:spPr>
        <a:pattFill prst="pct25">
          <a:fgClr>
            <a:srgbClr val="CE295E"/>
          </a:fgClr>
          <a:bgClr>
            <a:schemeClr val="bg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rich>
      </c:tx>
      <c:layout>
        <c:manualLayout>
          <c:xMode val="edge"/>
          <c:yMode val="edge"/>
          <c:x val="0.49605158179695763"/>
          <c:y val="1.02086202554030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 w="19050" cap="flat" cmpd="sng" algn="ctr">
          <a:solidFill>
            <a:schemeClr val="tx1">
              <a:lumMod val="25000"/>
              <a:lumOff val="75000"/>
            </a:schemeClr>
          </a:solidFill>
          <a:round/>
        </a:ln>
        <a:effectLst/>
        <a:sp3d contourW="19050">
          <a:contourClr>
            <a:schemeClr val="tx1">
              <a:lumMod val="25000"/>
              <a:lumOff val="75000"/>
            </a:schemeClr>
          </a:contourClr>
        </a:sp3d>
      </c:spPr>
    </c:floor>
    <c:sideWall>
      <c:thickness val="0"/>
      <c:spPr>
        <a:pattFill prst="pct5">
          <a:fgClr>
            <a:srgbClr val="CE295E"/>
          </a:fgClr>
          <a:bgClr>
            <a:schemeClr val="bg1"/>
          </a:bgClr>
        </a:pattFill>
        <a:ln>
          <a:noFill/>
        </a:ln>
        <a:effectLst/>
        <a:sp3d/>
      </c:spPr>
    </c:sideWall>
    <c:backWall>
      <c:thickness val="0"/>
      <c:spPr>
        <a:pattFill prst="pct5">
          <a:fgClr>
            <a:srgbClr val="CE295E"/>
          </a:fgClr>
          <a:bgClr>
            <a:schemeClr val="bg1"/>
          </a:bgClr>
        </a:pattFill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% of Transactions</c:v>
                </c:pt>
              </c:strCache>
            </c:strRef>
          </c:tx>
          <c:spPr>
            <a:solidFill>
              <a:srgbClr val="64A5CB"/>
            </a:solidFill>
            <a:ln>
              <a:solidFill>
                <a:schemeClr val="accent1"/>
              </a:solidFill>
            </a:ln>
            <a:effectLst/>
            <a:sp3d>
              <a:contourClr>
                <a:schemeClr val="accent1"/>
              </a:contourClr>
            </a:sp3d>
          </c:spPr>
          <c:invertIfNegative val="0"/>
          <c:cat>
            <c:strRef>
              <c:f>Sheet1!$A$2:$A$9</c:f>
              <c:strCache>
                <c:ptCount val="8"/>
                <c:pt idx="0">
                  <c:v>YOGURT SINGLE SERVE  </c:v>
                </c:pt>
                <c:pt idx="1">
                  <c:v>BANANAS                  </c:v>
                </c:pt>
                <c:pt idx="2">
                  <c:v>CEREAL (COLD)            </c:v>
                </c:pt>
                <c:pt idx="3">
                  <c:v>BERRIES                   </c:v>
                </c:pt>
                <c:pt idx="4">
                  <c:v>VEGETABLES               </c:v>
                </c:pt>
                <c:pt idx="5">
                  <c:v>MISCELLANEOUS PRODUCE    </c:v>
                </c:pt>
                <c:pt idx="6">
                  <c:v>DAIRY GALLONS             </c:v>
                </c:pt>
                <c:pt idx="7">
                  <c:v>POULTRY           </c:v>
                </c:pt>
              </c:strCache>
            </c:strRef>
          </c:cat>
          <c:val>
            <c:numRef>
              <c:f>Sheet1!$B$2:$B$9</c:f>
              <c:numCache>
                <c:formatCode>0%</c:formatCode>
                <c:ptCount val="8"/>
                <c:pt idx="0">
                  <c:v>0.49828558000000001</c:v>
                </c:pt>
                <c:pt idx="1">
                  <c:v>0.13922280000000001</c:v>
                </c:pt>
                <c:pt idx="2">
                  <c:v>7.7602180000000007E-2</c:v>
                </c:pt>
                <c:pt idx="3">
                  <c:v>6.9384779999999993E-2</c:v>
                </c:pt>
                <c:pt idx="4">
                  <c:v>6.564064E-2</c:v>
                </c:pt>
                <c:pt idx="5">
                  <c:v>5.799472E-2</c:v>
                </c:pt>
                <c:pt idx="6">
                  <c:v>5.0033500000000002E-2</c:v>
                </c:pt>
                <c:pt idx="7">
                  <c:v>4.1835810000000001E-2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D7-4AB2-A8EB-98A0C86943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99107656"/>
        <c:axId val="799103736"/>
        <c:axId val="0"/>
      </c:bar3DChart>
      <c:catAx>
        <c:axId val="7991076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pattFill prst="pct5">
            <a:fgClr>
              <a:srgbClr val="CE295E"/>
            </a:fgClr>
            <a:bgClr>
              <a:schemeClr val="bg1"/>
            </a:bgClr>
          </a:pattFill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3736"/>
        <c:crosses val="autoZero"/>
        <c:auto val="1"/>
        <c:lblAlgn val="ctr"/>
        <c:lblOffset val="100"/>
        <c:noMultiLvlLbl val="0"/>
      </c:catAx>
      <c:valAx>
        <c:axId val="799103736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rgbClr val="CF285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7656"/>
        <c:crosses val="autoZero"/>
        <c:crossBetween val="between"/>
      </c:valAx>
      <c:spPr>
        <a:pattFill prst="pct25">
          <a:fgClr>
            <a:srgbClr val="CE295E"/>
          </a:fgClr>
          <a:bgClr>
            <a:schemeClr val="bg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rich>
      </c:tx>
      <c:layout>
        <c:manualLayout>
          <c:xMode val="edge"/>
          <c:yMode val="edge"/>
          <c:x val="0.49605158179695763"/>
          <c:y val="1.02086202554030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 w="19050" cap="flat" cmpd="sng" algn="ctr">
          <a:solidFill>
            <a:schemeClr val="tx1">
              <a:lumMod val="25000"/>
              <a:lumOff val="75000"/>
            </a:schemeClr>
          </a:solidFill>
          <a:round/>
        </a:ln>
        <a:effectLst/>
        <a:sp3d contourW="19050">
          <a:contourClr>
            <a:schemeClr val="tx1">
              <a:lumMod val="25000"/>
              <a:lumOff val="75000"/>
            </a:schemeClr>
          </a:contourClr>
        </a:sp3d>
      </c:spPr>
    </c:floor>
    <c:sideWall>
      <c:thickness val="0"/>
      <c:spPr>
        <a:pattFill prst="pct5">
          <a:fgClr>
            <a:srgbClr val="CE295E"/>
          </a:fgClr>
          <a:bgClr>
            <a:schemeClr val="bg1"/>
          </a:bgClr>
        </a:pattFill>
        <a:ln>
          <a:noFill/>
        </a:ln>
        <a:effectLst/>
        <a:sp3d/>
      </c:spPr>
    </c:sideWall>
    <c:backWall>
      <c:thickness val="0"/>
      <c:spPr>
        <a:pattFill prst="pct5">
          <a:fgClr>
            <a:srgbClr val="CE295E"/>
          </a:fgClr>
          <a:bgClr>
            <a:schemeClr val="bg1"/>
          </a:bgClr>
        </a:pattFill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% of Transactions</c:v>
                </c:pt>
              </c:strCache>
            </c:strRef>
          </c:tx>
          <c:spPr>
            <a:solidFill>
              <a:srgbClr val="808000"/>
            </a:solidFill>
            <a:ln>
              <a:solidFill>
                <a:schemeClr val="accent1"/>
              </a:solidFill>
            </a:ln>
            <a:effectLst/>
            <a:sp3d>
              <a:contourClr>
                <a:schemeClr val="accent1"/>
              </a:contourClr>
            </a:sp3d>
          </c:spPr>
          <c:invertIfNegative val="0"/>
          <c:cat>
            <c:strRef>
              <c:f>Sheet1!$A$2:$A$9</c:f>
              <c:strCache>
                <c:ptCount val="8"/>
                <c:pt idx="0">
                  <c:v>BERRIES                 </c:v>
                </c:pt>
                <c:pt idx="1">
                  <c:v>BANANAS                </c:v>
                </c:pt>
                <c:pt idx="2">
                  <c:v>VEGETABLES             </c:v>
                </c:pt>
                <c:pt idx="3">
                  <c:v>MISCELLANEOUS PRODUCE     </c:v>
                </c:pt>
                <c:pt idx="4">
                  <c:v>CEREAL (COLD)             </c:v>
                </c:pt>
                <c:pt idx="5">
                  <c:v>DAIRY GALLONS             </c:v>
                </c:pt>
                <c:pt idx="6">
                  <c:v>POULTRY            </c:v>
                </c:pt>
                <c:pt idx="7">
                  <c:v>YOGURT SINGLE SERVE       </c:v>
                </c:pt>
              </c:strCache>
            </c:strRef>
          </c:cat>
          <c:val>
            <c:numRef>
              <c:f>Sheet1!$B$2:$B$9</c:f>
              <c:numCache>
                <c:formatCode>0%</c:formatCode>
                <c:ptCount val="8"/>
                <c:pt idx="0">
                  <c:v>0.51169255999999996</c:v>
                </c:pt>
                <c:pt idx="1">
                  <c:v>0.16648846</c:v>
                </c:pt>
                <c:pt idx="2">
                  <c:v>8.1778729999999994E-2</c:v>
                </c:pt>
                <c:pt idx="3">
                  <c:v>7.824391E-2</c:v>
                </c:pt>
                <c:pt idx="4">
                  <c:v>5.7588529999999999E-2</c:v>
                </c:pt>
                <c:pt idx="5">
                  <c:v>4.8028179999999997E-2</c:v>
                </c:pt>
                <c:pt idx="6">
                  <c:v>3.8882949999999999E-2</c:v>
                </c:pt>
                <c:pt idx="7">
                  <c:v>1.729669E-2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D7-4AB2-A8EB-98A0C86943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99107656"/>
        <c:axId val="799103736"/>
        <c:axId val="0"/>
      </c:bar3DChart>
      <c:catAx>
        <c:axId val="7991076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pattFill prst="pct5">
            <a:fgClr>
              <a:srgbClr val="CE295E"/>
            </a:fgClr>
            <a:bgClr>
              <a:schemeClr val="bg1"/>
            </a:bgClr>
          </a:pattFill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3736"/>
        <c:crosses val="autoZero"/>
        <c:auto val="1"/>
        <c:lblAlgn val="ctr"/>
        <c:lblOffset val="100"/>
        <c:noMultiLvlLbl val="0"/>
      </c:catAx>
      <c:valAx>
        <c:axId val="799103736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rgbClr val="CF285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7656"/>
        <c:crosses val="autoZero"/>
        <c:crossBetween val="between"/>
      </c:valAx>
      <c:spPr>
        <a:pattFill prst="pct25">
          <a:fgClr>
            <a:srgbClr val="CE295E"/>
          </a:fgClr>
          <a:bgClr>
            <a:schemeClr val="bg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rich>
      </c:tx>
      <c:layout>
        <c:manualLayout>
          <c:xMode val="edge"/>
          <c:yMode val="edge"/>
          <c:x val="0.49605158179695763"/>
          <c:y val="1.02086202554030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 w="19050" cap="flat" cmpd="sng" algn="ctr">
          <a:solidFill>
            <a:schemeClr val="tx1">
              <a:lumMod val="25000"/>
              <a:lumOff val="75000"/>
            </a:schemeClr>
          </a:solidFill>
          <a:round/>
        </a:ln>
        <a:effectLst/>
        <a:sp3d contourW="19050">
          <a:contourClr>
            <a:schemeClr val="tx1">
              <a:lumMod val="25000"/>
              <a:lumOff val="75000"/>
            </a:schemeClr>
          </a:contourClr>
        </a:sp3d>
      </c:spPr>
    </c:floor>
    <c:sideWall>
      <c:thickness val="0"/>
      <c:spPr>
        <a:pattFill prst="pct5">
          <a:fgClr>
            <a:srgbClr val="CE295E"/>
          </a:fgClr>
          <a:bgClr>
            <a:schemeClr val="bg1"/>
          </a:bgClr>
        </a:pattFill>
        <a:ln>
          <a:noFill/>
        </a:ln>
        <a:effectLst/>
        <a:sp3d/>
      </c:spPr>
    </c:sideWall>
    <c:backWall>
      <c:thickness val="0"/>
      <c:spPr>
        <a:pattFill prst="pct5">
          <a:fgClr>
            <a:srgbClr val="CE295E"/>
          </a:fgClr>
          <a:bgClr>
            <a:schemeClr val="bg1"/>
          </a:bgClr>
        </a:pattFill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% of Transactions</c:v>
                </c:pt>
              </c:strCache>
            </c:strRef>
          </c:tx>
          <c:spPr>
            <a:solidFill>
              <a:srgbClr val="CE295E"/>
            </a:solidFill>
            <a:ln>
              <a:solidFill>
                <a:schemeClr val="accent1"/>
              </a:solidFill>
            </a:ln>
            <a:effectLst/>
            <a:sp3d>
              <a:contourClr>
                <a:schemeClr val="accent1"/>
              </a:contourClr>
            </a:sp3d>
          </c:spPr>
          <c:invertIfNegative val="0"/>
          <c:cat>
            <c:strRef>
              <c:f>Sheet1!$A$2:$A$9</c:f>
              <c:strCache>
                <c:ptCount val="8"/>
                <c:pt idx="0">
                  <c:v>MISCELLANEOUS PRODUCE    </c:v>
                </c:pt>
                <c:pt idx="1">
                  <c:v>BANANAS                  </c:v>
                </c:pt>
                <c:pt idx="2">
                  <c:v>VEGETABLES                </c:v>
                </c:pt>
                <c:pt idx="3">
                  <c:v>BERRIES                  </c:v>
                </c:pt>
                <c:pt idx="4">
                  <c:v>CEREAL (COLD)            </c:v>
                </c:pt>
                <c:pt idx="5">
                  <c:v>DAIRY GALLONS             </c:v>
                </c:pt>
                <c:pt idx="6">
                  <c:v>POULTRY - RDW             </c:v>
                </c:pt>
                <c:pt idx="7">
                  <c:v>YOGURT SINGLE SERVE       </c:v>
                </c:pt>
              </c:strCache>
            </c:strRef>
          </c:cat>
          <c:val>
            <c:numRef>
              <c:f>Sheet1!$B$2:$B$9</c:f>
              <c:numCache>
                <c:formatCode>0%</c:formatCode>
                <c:ptCount val="8"/>
                <c:pt idx="0">
                  <c:v>0.49309401000000003</c:v>
                </c:pt>
                <c:pt idx="1">
                  <c:v>0.16633708999999999</c:v>
                </c:pt>
                <c:pt idx="2">
                  <c:v>9.3930639999999996E-2</c:v>
                </c:pt>
                <c:pt idx="3">
                  <c:v>8.1016119999999997E-2</c:v>
                </c:pt>
                <c:pt idx="4">
                  <c:v>5.5080619999999997E-2</c:v>
                </c:pt>
                <c:pt idx="5">
                  <c:v>4.7824760000000001E-2</c:v>
                </c:pt>
                <c:pt idx="6">
                  <c:v>4.3474289999999999E-2</c:v>
                </c:pt>
                <c:pt idx="7">
                  <c:v>1.9242470000000001E-2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D7-4AB2-A8EB-98A0C86943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99107656"/>
        <c:axId val="799103736"/>
        <c:axId val="0"/>
      </c:bar3DChart>
      <c:catAx>
        <c:axId val="7991076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pattFill prst="pct5">
            <a:fgClr>
              <a:srgbClr val="CE295E"/>
            </a:fgClr>
            <a:bgClr>
              <a:schemeClr val="bg1"/>
            </a:bgClr>
          </a:pattFill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rgbClr val="CF285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3736"/>
        <c:crosses val="autoZero"/>
        <c:auto val="1"/>
        <c:lblAlgn val="ctr"/>
        <c:lblOffset val="100"/>
        <c:noMultiLvlLbl val="0"/>
      </c:catAx>
      <c:valAx>
        <c:axId val="799103736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rgbClr val="CF285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9107656"/>
        <c:crosses val="autoZero"/>
        <c:crossBetween val="between"/>
      </c:valAx>
      <c:spPr>
        <a:pattFill prst="pct5">
          <a:fgClr>
            <a:srgbClr val="CE295E"/>
          </a:fgClr>
          <a:bgClr>
            <a:schemeClr val="bg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9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pattFill prst="ltDn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>
        <a:solidFill>
          <a:schemeClr val="phClr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9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pattFill prst="ltDn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>
        <a:solidFill>
          <a:schemeClr val="phClr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9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pattFill prst="ltDn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>
        <a:solidFill>
          <a:schemeClr val="phClr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9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pattFill prst="ltDn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>
        <a:solidFill>
          <a:schemeClr val="phClr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55DE61D-30EF-4C9B-8D44-E691F32398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68B3DF-723E-432F-969B-97B388C9E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EDC24-AEF3-4156-91F4-FB474A5F24DB}" type="datetimeFigureOut">
              <a:rPr lang="en-US" smtClean="0"/>
              <a:t>12/15/2020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9C936-9EF8-46A3-B2D4-DE8362A54E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F7898E-02B9-4C24-8F47-60A833CD361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23B91B-56FA-44FF-A036-17B4166BAD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2503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023A0-2B54-4E79-AA20-143385AB9A6C}" type="datetimeFigureOut">
              <a:rPr lang="en-US" smtClean="0"/>
              <a:t>12/15/2020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8DEA9-6F4F-4540-9E5D-C6F39079A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659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256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810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568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332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3554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534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303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328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158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8DEA9-6F4F-4540-9E5D-C6F39079AF7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447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9AFCD-CC86-4465-AD95-85D2B9349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07509-85B2-495C-82A8-989CA9862B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B0AA9-8E90-484A-ADD9-31AA1A53D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8E9EE-6889-428D-B6A1-8BAC3E3F5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Logo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1D2A5-6CD9-436C-958A-CC73AA34D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563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58F3-6311-4BBF-9C0A-1ADA7A27E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818"/>
            <a:ext cx="10515600" cy="498598"/>
          </a:xfrm>
        </p:spPr>
        <p:txBody>
          <a:bodyPr lIns="0" tIns="0" rIns="0" bIns="0" anchor="t">
            <a:spAutoFit/>
          </a:bodyPr>
          <a:lstStyle>
            <a:lvl1pPr algn="ctr">
              <a:defRPr sz="36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86F3C5-5D77-43F9-92A6-DE0777BBB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3187" y="6509710"/>
            <a:ext cx="1561696" cy="276999"/>
          </a:xfrm>
        </p:spPr>
        <p:txBody>
          <a:bodyPr>
            <a:sp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Your Logo 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B4FB46-0511-4A20-A9DA-85B06B5DF611}"/>
              </a:ext>
            </a:extLst>
          </p:cNvPr>
          <p:cNvSpPr/>
          <p:nvPr userDrawn="1"/>
        </p:nvSpPr>
        <p:spPr>
          <a:xfrm>
            <a:off x="0" y="6511448"/>
            <a:ext cx="10263189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83AD1-0683-4B68-832E-79E5AC88DF1C}"/>
              </a:ext>
            </a:extLst>
          </p:cNvPr>
          <p:cNvSpPr/>
          <p:nvPr userDrawn="1"/>
        </p:nvSpPr>
        <p:spPr>
          <a:xfrm>
            <a:off x="11620500" y="525817"/>
            <a:ext cx="571500" cy="492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B2F141-1AB9-4751-90A0-65BD481D8563}"/>
              </a:ext>
            </a:extLst>
          </p:cNvPr>
          <p:cNvSpPr/>
          <p:nvPr userDrawn="1"/>
        </p:nvSpPr>
        <p:spPr>
          <a:xfrm>
            <a:off x="11824884" y="6511448"/>
            <a:ext cx="367116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4255E-A54B-4118-B827-E0382D3A0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7650" y="589475"/>
            <a:ext cx="419100" cy="365125"/>
          </a:xfrm>
        </p:spPr>
        <p:txBody>
          <a:bodyPr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0FD50806-BABF-4915-9689-3B9956D1C7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33619BB-9A09-40D9-A9F1-A026ABABCFBF}"/>
              </a:ext>
            </a:extLst>
          </p:cNvPr>
          <p:cNvGrpSpPr/>
          <p:nvPr userDrawn="1"/>
        </p:nvGrpSpPr>
        <p:grpSpPr>
          <a:xfrm>
            <a:off x="334126" y="6577411"/>
            <a:ext cx="1084573" cy="141598"/>
            <a:chOff x="334126" y="6490192"/>
            <a:chExt cx="1084573" cy="141598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606B9428-3B49-42EA-ACD3-FF049EF21512}"/>
                </a:ext>
              </a:extLst>
            </p:cNvPr>
            <p:cNvSpPr/>
            <p:nvPr/>
          </p:nvSpPr>
          <p:spPr>
            <a:xfrm rot="18900000" flipH="1">
              <a:off x="33412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rgbClr val="CE29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A069E56F-ACCE-4A35-B24D-58EA37E4CEA1}"/>
                </a:ext>
              </a:extLst>
            </p:cNvPr>
            <p:cNvSpPr/>
            <p:nvPr/>
          </p:nvSpPr>
          <p:spPr>
            <a:xfrm rot="18900000" flipH="1">
              <a:off x="64845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5465AED1-A4C5-416C-90F3-39CC10CEEAF1}"/>
                </a:ext>
              </a:extLst>
            </p:cNvPr>
            <p:cNvSpPr/>
            <p:nvPr/>
          </p:nvSpPr>
          <p:spPr>
            <a:xfrm rot="18900000" flipH="1">
              <a:off x="96277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411431DD-99C5-48BB-92EB-730E9F76D556}"/>
                </a:ext>
              </a:extLst>
            </p:cNvPr>
            <p:cNvSpPr/>
            <p:nvPr/>
          </p:nvSpPr>
          <p:spPr>
            <a:xfrm rot="18900000" flipH="1">
              <a:off x="127710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63828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7129C65-954E-43EB-9F6A-C97D1F580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3187" y="6509710"/>
            <a:ext cx="1561696" cy="276999"/>
          </a:xfrm>
        </p:spPr>
        <p:txBody>
          <a:bodyPr>
            <a:sp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Your Logo 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C9F7F1-EEC7-46BD-A1BF-A84E2080AB06}"/>
              </a:ext>
            </a:extLst>
          </p:cNvPr>
          <p:cNvSpPr/>
          <p:nvPr userDrawn="1"/>
        </p:nvSpPr>
        <p:spPr>
          <a:xfrm>
            <a:off x="0" y="6511448"/>
            <a:ext cx="10263189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97E84-B24C-45E1-B5E2-2055DC460E2B}"/>
              </a:ext>
            </a:extLst>
          </p:cNvPr>
          <p:cNvSpPr/>
          <p:nvPr userDrawn="1"/>
        </p:nvSpPr>
        <p:spPr>
          <a:xfrm>
            <a:off x="11620500" y="525817"/>
            <a:ext cx="571500" cy="4924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86CD30-C1F7-4F1C-A2BE-296375984BEE}"/>
              </a:ext>
            </a:extLst>
          </p:cNvPr>
          <p:cNvSpPr/>
          <p:nvPr userDrawn="1"/>
        </p:nvSpPr>
        <p:spPr>
          <a:xfrm>
            <a:off x="11824884" y="6511448"/>
            <a:ext cx="367116" cy="273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CBA262D7-A96F-4408-8F02-4886014BC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7650" y="589475"/>
            <a:ext cx="419100" cy="365125"/>
          </a:xfrm>
        </p:spPr>
        <p:txBody>
          <a:bodyPr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0FD50806-BABF-4915-9689-3B9956D1C75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5309FA6-F672-455E-955D-B63C2E15B767}"/>
              </a:ext>
            </a:extLst>
          </p:cNvPr>
          <p:cNvGrpSpPr/>
          <p:nvPr userDrawn="1"/>
        </p:nvGrpSpPr>
        <p:grpSpPr>
          <a:xfrm>
            <a:off x="334126" y="6577411"/>
            <a:ext cx="1084573" cy="141598"/>
            <a:chOff x="334126" y="6490192"/>
            <a:chExt cx="1084573" cy="141598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4FEBCF0-94B1-404B-8C9F-2DCA574C8B2D}"/>
                </a:ext>
              </a:extLst>
            </p:cNvPr>
            <p:cNvSpPr/>
            <p:nvPr/>
          </p:nvSpPr>
          <p:spPr>
            <a:xfrm rot="18900000" flipH="1">
              <a:off x="33412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rgbClr val="CE29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A76D0EC6-9588-45EE-90D4-6E4C69D39683}"/>
                </a:ext>
              </a:extLst>
            </p:cNvPr>
            <p:cNvSpPr/>
            <p:nvPr/>
          </p:nvSpPr>
          <p:spPr>
            <a:xfrm rot="18900000" flipH="1">
              <a:off x="64845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987DA7BA-10C8-4993-9A03-3A5333A3916C}"/>
                </a:ext>
              </a:extLst>
            </p:cNvPr>
            <p:cNvSpPr/>
            <p:nvPr/>
          </p:nvSpPr>
          <p:spPr>
            <a:xfrm rot="18900000" flipH="1">
              <a:off x="962776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9BB0092-77B4-406B-A737-5C223E99A5A5}"/>
                </a:ext>
              </a:extLst>
            </p:cNvPr>
            <p:cNvSpPr/>
            <p:nvPr/>
          </p:nvSpPr>
          <p:spPr>
            <a:xfrm rot="18900000" flipH="1">
              <a:off x="1277101" y="6490192"/>
              <a:ext cx="141598" cy="141598"/>
            </a:xfrm>
            <a:prstGeom prst="roundRect">
              <a:avLst>
                <a:gd name="adj" fmla="val 1108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1381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784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759117-0F16-48ED-9718-C5D09846F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745ED-7A57-4683-810C-5E5003926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5B1BF-AD50-4239-805D-33B3AEE528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79871-3CD6-4A1B-A275-2552C7EBCF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Your Logo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81636-41B2-41A0-9EEE-E0104F8887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50806-BABF-4915-9689-3B9956D1C7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63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 of a city. ">
            <a:extLst>
              <a:ext uri="{FF2B5EF4-FFF2-40B4-BE49-F238E27FC236}">
                <a16:creationId xmlns:a16="http://schemas.microsoft.com/office/drawing/2014/main" id="{8C9681D9-380A-4EAF-91DB-E07432FF9C3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564789-A474-46BE-A2F2-4F27C6E39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E70207C-E81D-4E79-9654-07E51237B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9999285" y="328273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2C300DA-4EC9-46EA-916D-25BEDAE0F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966781" y="4176660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A111C5-A78D-479B-8C31-7C75D5475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0470" y="297509"/>
            <a:ext cx="11471060" cy="6262983"/>
          </a:xfrm>
          <a:prstGeom prst="rect">
            <a:avLst/>
          </a:prstGeom>
          <a:noFill/>
          <a:ln>
            <a:solidFill>
              <a:srgbClr val="CE29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907CD1A-2477-48CA-8693-2133EA1C3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88292" y="1224090"/>
            <a:ext cx="3856603" cy="4409819"/>
            <a:chOff x="4167698" y="1500698"/>
            <a:chExt cx="3856603" cy="4409819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485D1319-7BD4-47DE-B3DF-55B655BB34C4}"/>
                </a:ext>
              </a:extLst>
            </p:cNvPr>
            <p:cNvSpPr/>
            <p:nvPr/>
          </p:nvSpPr>
          <p:spPr>
            <a:xfrm rot="18900000">
              <a:off x="4167698" y="1500698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3A6B26EE-CB0C-4C1C-981C-B7972827533E}"/>
                </a:ext>
              </a:extLst>
            </p:cNvPr>
            <p:cNvSpPr/>
            <p:nvPr/>
          </p:nvSpPr>
          <p:spPr>
            <a:xfrm rot="18900000">
              <a:off x="4167699" y="2053915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AD3AC05-2DFE-4FEA-BD0F-67495472A283}"/>
              </a:ext>
            </a:extLst>
          </p:cNvPr>
          <p:cNvSpPr txBox="1"/>
          <p:nvPr/>
        </p:nvSpPr>
        <p:spPr>
          <a:xfrm>
            <a:off x="4443962" y="2556459"/>
            <a:ext cx="3927040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Grocery Outlet </a:t>
            </a:r>
          </a:p>
          <a:p>
            <a:pPr algn="ctr"/>
            <a:r>
              <a:rPr lang="en-US" sz="36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K-means</a:t>
            </a:r>
          </a:p>
          <a:p>
            <a:pPr algn="ctr"/>
            <a:r>
              <a:rPr lang="en-US" sz="36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clustering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CC445D-99BF-4BD6-A87A-9AB46C82F7C1}"/>
              </a:ext>
            </a:extLst>
          </p:cNvPr>
          <p:cNvSpPr txBox="1"/>
          <p:nvPr/>
        </p:nvSpPr>
        <p:spPr>
          <a:xfrm>
            <a:off x="8122008" y="6129214"/>
            <a:ext cx="51435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Febin varghese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1FF3AA5-65B8-4250-9FA5-E730BA5D9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593942" y="5808574"/>
            <a:ext cx="2293258" cy="1049426"/>
          </a:xfrm>
          <a:custGeom>
            <a:avLst/>
            <a:gdLst>
              <a:gd name="connsiteX0" fmla="*/ 1146629 w 2293258"/>
              <a:gd name="connsiteY0" fmla="*/ 0 h 1049426"/>
              <a:gd name="connsiteX1" fmla="*/ 1312564 w 2293258"/>
              <a:gd name="connsiteY1" fmla="*/ 68733 h 1049426"/>
              <a:gd name="connsiteX2" fmla="*/ 2293258 w 2293258"/>
              <a:gd name="connsiteY2" fmla="*/ 1049426 h 1049426"/>
              <a:gd name="connsiteX3" fmla="*/ 0 w 2293258"/>
              <a:gd name="connsiteY3" fmla="*/ 1049426 h 1049426"/>
              <a:gd name="connsiteX4" fmla="*/ 980694 w 2293258"/>
              <a:gd name="connsiteY4" fmla="*/ 68733 h 1049426"/>
              <a:gd name="connsiteX5" fmla="*/ 1146629 w 2293258"/>
              <a:gd name="connsiteY5" fmla="*/ 0 h 1049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3258" h="1049426">
                <a:moveTo>
                  <a:pt x="1146629" y="0"/>
                </a:moveTo>
                <a:cubicBezTo>
                  <a:pt x="1206686" y="0"/>
                  <a:pt x="1266742" y="22911"/>
                  <a:pt x="1312564" y="68733"/>
                </a:cubicBezTo>
                <a:lnTo>
                  <a:pt x="2293258" y="1049426"/>
                </a:lnTo>
                <a:lnTo>
                  <a:pt x="0" y="1049426"/>
                </a:lnTo>
                <a:lnTo>
                  <a:pt x="980694" y="68733"/>
                </a:lnTo>
                <a:cubicBezTo>
                  <a:pt x="1026516" y="22911"/>
                  <a:pt x="1086572" y="0"/>
                  <a:pt x="1146629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CCD400-5AC0-46BA-AF0D-532EA062D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739184" cy="2840643"/>
          </a:xfrm>
          <a:custGeom>
            <a:avLst/>
            <a:gdLst>
              <a:gd name="connsiteX0" fmla="*/ 0 w 2739184"/>
              <a:gd name="connsiteY0" fmla="*/ 0 h 2840643"/>
              <a:gd name="connsiteX1" fmla="*/ 2501897 w 2739184"/>
              <a:gd name="connsiteY1" fmla="*/ 0 h 2840643"/>
              <a:gd name="connsiteX2" fmla="*/ 2619703 w 2739184"/>
              <a:gd name="connsiteY2" fmla="*/ 117806 h 2840643"/>
              <a:gd name="connsiteX3" fmla="*/ 2619703 w 2739184"/>
              <a:gd name="connsiteY3" fmla="*/ 694710 h 2840643"/>
              <a:gd name="connsiteX4" fmla="*/ 593251 w 2739184"/>
              <a:gd name="connsiteY4" fmla="*/ 2721162 h 2840643"/>
              <a:gd name="connsiteX5" fmla="*/ 16347 w 2739184"/>
              <a:gd name="connsiteY5" fmla="*/ 2721162 h 2840643"/>
              <a:gd name="connsiteX6" fmla="*/ 0 w 2739184"/>
              <a:gd name="connsiteY6" fmla="*/ 2704815 h 2840643"/>
              <a:gd name="connsiteX7" fmla="*/ 0 w 2739184"/>
              <a:gd name="connsiteY7" fmla="*/ 0 h 284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9184" h="2840643">
                <a:moveTo>
                  <a:pt x="0" y="0"/>
                </a:moveTo>
                <a:lnTo>
                  <a:pt x="2501897" y="0"/>
                </a:lnTo>
                <a:lnTo>
                  <a:pt x="2619703" y="117806"/>
                </a:lnTo>
                <a:cubicBezTo>
                  <a:pt x="2779011" y="277113"/>
                  <a:pt x="2779011" y="535403"/>
                  <a:pt x="2619703" y="694710"/>
                </a:cubicBezTo>
                <a:lnTo>
                  <a:pt x="593251" y="2721162"/>
                </a:lnTo>
                <a:cubicBezTo>
                  <a:pt x="433944" y="2880470"/>
                  <a:pt x="175654" y="2880470"/>
                  <a:pt x="16347" y="2721162"/>
                </a:cubicBezTo>
                <a:lnTo>
                  <a:pt x="0" y="270481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20D1C37-27ED-4160-AE67-E6F23CD58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3105940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C9681D9-380A-4EAF-91DB-E07432FF9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000" y="1"/>
            <a:ext cx="6096000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564789-A474-46BE-A2F2-4F27C6E39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000" y="0"/>
            <a:ext cx="6096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85D1319-7BD4-47DE-B3DF-55B655BB3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4167699" y="1500699"/>
            <a:ext cx="3856602" cy="3856602"/>
          </a:xfrm>
          <a:prstGeom prst="roundRect">
            <a:avLst>
              <a:gd name="adj" fmla="val 11080"/>
            </a:avLst>
          </a:pr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3AC05-2DFE-4FEA-BD0F-67495472A283}"/>
              </a:ext>
            </a:extLst>
          </p:cNvPr>
          <p:cNvSpPr txBox="1"/>
          <p:nvPr/>
        </p:nvSpPr>
        <p:spPr>
          <a:xfrm>
            <a:off x="4443963" y="2274840"/>
            <a:ext cx="3304076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2C300DA-4EC9-46EA-916D-25BEDAE0F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3681074" y="4409266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8DED9FB-5603-488F-827B-05F43B91C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5424287" y="621132"/>
            <a:ext cx="1343428" cy="1343428"/>
          </a:xfrm>
          <a:prstGeom prst="roundRect">
            <a:avLst>
              <a:gd name="adj" fmla="val 11080"/>
            </a:avLst>
          </a:pr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AA70618-CDC0-4C13-8EE9-54ABCDEC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99988" y="5809950"/>
            <a:ext cx="2096100" cy="1048050"/>
          </a:xfrm>
          <a:custGeom>
            <a:avLst/>
            <a:gdLst>
              <a:gd name="connsiteX0" fmla="*/ 1048050 w 2096100"/>
              <a:gd name="connsiteY0" fmla="*/ 0 h 1048050"/>
              <a:gd name="connsiteX1" fmla="*/ 1172234 w 2096100"/>
              <a:gd name="connsiteY1" fmla="*/ 51439 h 1048050"/>
              <a:gd name="connsiteX2" fmla="*/ 2044661 w 2096100"/>
              <a:gd name="connsiteY2" fmla="*/ 923866 h 1048050"/>
              <a:gd name="connsiteX3" fmla="*/ 2096100 w 2096100"/>
              <a:gd name="connsiteY3" fmla="*/ 1048050 h 1048050"/>
              <a:gd name="connsiteX4" fmla="*/ 0 w 2096100"/>
              <a:gd name="connsiteY4" fmla="*/ 1048050 h 1048050"/>
              <a:gd name="connsiteX5" fmla="*/ 51439 w 2096100"/>
              <a:gd name="connsiteY5" fmla="*/ 923866 h 1048050"/>
              <a:gd name="connsiteX6" fmla="*/ 923866 w 2096100"/>
              <a:gd name="connsiteY6" fmla="*/ 51439 h 1048050"/>
              <a:gd name="connsiteX7" fmla="*/ 1048050 w 2096100"/>
              <a:gd name="connsiteY7" fmla="*/ 0 h 10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6100" h="1048050">
                <a:moveTo>
                  <a:pt x="1048050" y="0"/>
                </a:moveTo>
                <a:cubicBezTo>
                  <a:pt x="1092996" y="0"/>
                  <a:pt x="1137942" y="17146"/>
                  <a:pt x="1172234" y="51439"/>
                </a:cubicBezTo>
                <a:lnTo>
                  <a:pt x="2044661" y="923866"/>
                </a:lnTo>
                <a:cubicBezTo>
                  <a:pt x="2078954" y="958158"/>
                  <a:pt x="2096100" y="1003104"/>
                  <a:pt x="2096100" y="1048050"/>
                </a:cubicBezTo>
                <a:lnTo>
                  <a:pt x="0" y="1048050"/>
                </a:lnTo>
                <a:cubicBezTo>
                  <a:pt x="0" y="1003104"/>
                  <a:pt x="17147" y="958158"/>
                  <a:pt x="51439" y="923866"/>
                </a:cubicBezTo>
                <a:lnTo>
                  <a:pt x="923866" y="51439"/>
                </a:lnTo>
                <a:cubicBezTo>
                  <a:pt x="958159" y="17146"/>
                  <a:pt x="1003104" y="0"/>
                  <a:pt x="104805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46C762C-2601-4280-8833-726D27D88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686076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C9681D9-380A-4EAF-91DB-E07432FF9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48000" y="1"/>
            <a:ext cx="6096000" cy="6857999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4564789-A474-46BE-A2F2-4F27C6E39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000" y="0"/>
            <a:ext cx="6096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85D1319-7BD4-47DE-B3DF-55B655BB3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4167699" y="1500699"/>
            <a:ext cx="3856602" cy="3856602"/>
          </a:xfrm>
          <a:prstGeom prst="roundRect">
            <a:avLst>
              <a:gd name="adj" fmla="val 11080"/>
            </a:avLst>
          </a:pr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D3AC05-2DFE-4FEA-BD0F-67495472A283}"/>
              </a:ext>
            </a:extLst>
          </p:cNvPr>
          <p:cNvSpPr txBox="1"/>
          <p:nvPr/>
        </p:nvSpPr>
        <p:spPr>
          <a:xfrm>
            <a:off x="4443963" y="3167392"/>
            <a:ext cx="330407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QUESTIONS?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2C300DA-4EC9-46EA-916D-25BEDAE0F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3681074" y="4409266"/>
            <a:ext cx="1585044" cy="1585044"/>
          </a:xfrm>
          <a:prstGeom prst="roundRect">
            <a:avLst>
              <a:gd name="adj" fmla="val 11080"/>
            </a:avLst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8DED9FB-5603-488F-827B-05F43B91C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5424287" y="621132"/>
            <a:ext cx="1343428" cy="1343428"/>
          </a:xfrm>
          <a:prstGeom prst="roundRect">
            <a:avLst>
              <a:gd name="adj" fmla="val 11080"/>
            </a:avLst>
          </a:pr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AA70618-CDC0-4C13-8EE9-54ABCDECF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99988" y="5809950"/>
            <a:ext cx="2096100" cy="1048050"/>
          </a:xfrm>
          <a:custGeom>
            <a:avLst/>
            <a:gdLst>
              <a:gd name="connsiteX0" fmla="*/ 1048050 w 2096100"/>
              <a:gd name="connsiteY0" fmla="*/ 0 h 1048050"/>
              <a:gd name="connsiteX1" fmla="*/ 1172234 w 2096100"/>
              <a:gd name="connsiteY1" fmla="*/ 51439 h 1048050"/>
              <a:gd name="connsiteX2" fmla="*/ 2044661 w 2096100"/>
              <a:gd name="connsiteY2" fmla="*/ 923866 h 1048050"/>
              <a:gd name="connsiteX3" fmla="*/ 2096100 w 2096100"/>
              <a:gd name="connsiteY3" fmla="*/ 1048050 h 1048050"/>
              <a:gd name="connsiteX4" fmla="*/ 0 w 2096100"/>
              <a:gd name="connsiteY4" fmla="*/ 1048050 h 1048050"/>
              <a:gd name="connsiteX5" fmla="*/ 51439 w 2096100"/>
              <a:gd name="connsiteY5" fmla="*/ 923866 h 1048050"/>
              <a:gd name="connsiteX6" fmla="*/ 923866 w 2096100"/>
              <a:gd name="connsiteY6" fmla="*/ 51439 h 1048050"/>
              <a:gd name="connsiteX7" fmla="*/ 1048050 w 2096100"/>
              <a:gd name="connsiteY7" fmla="*/ 0 h 10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6100" h="1048050">
                <a:moveTo>
                  <a:pt x="1048050" y="0"/>
                </a:moveTo>
                <a:cubicBezTo>
                  <a:pt x="1092996" y="0"/>
                  <a:pt x="1137942" y="17146"/>
                  <a:pt x="1172234" y="51439"/>
                </a:cubicBezTo>
                <a:lnTo>
                  <a:pt x="2044661" y="923866"/>
                </a:lnTo>
                <a:cubicBezTo>
                  <a:pt x="2078954" y="958158"/>
                  <a:pt x="2096100" y="1003104"/>
                  <a:pt x="2096100" y="1048050"/>
                </a:cubicBezTo>
                <a:lnTo>
                  <a:pt x="0" y="1048050"/>
                </a:lnTo>
                <a:cubicBezTo>
                  <a:pt x="0" y="1003104"/>
                  <a:pt x="17147" y="958158"/>
                  <a:pt x="51439" y="923866"/>
                </a:cubicBezTo>
                <a:lnTo>
                  <a:pt x="923866" y="51439"/>
                </a:lnTo>
                <a:cubicBezTo>
                  <a:pt x="958159" y="17146"/>
                  <a:pt x="1003104" y="0"/>
                  <a:pt x="104805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46C762C-2601-4280-8833-726D27D88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677244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8722C52-9CB4-45C1-82EB-9196F64DC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31" y="1235756"/>
            <a:ext cx="2032000" cy="1117600"/>
          </a:xfrm>
          <a:prstGeom prst="roundRect">
            <a:avLst>
              <a:gd name="adj" fmla="val 50000"/>
            </a:avLst>
          </a:prstGeom>
          <a:solidFill>
            <a:srgbClr val="CE2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1FC803C-5FC7-4A18-BA6E-5DBD33A7F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31" y="2832238"/>
            <a:ext cx="2032000" cy="1117600"/>
          </a:xfrm>
          <a:prstGeom prst="roundRect">
            <a:avLst>
              <a:gd name="adj" fmla="val 50000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7433DA3-7C45-4A76-A8BA-7C9E688B7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9631" y="4428720"/>
            <a:ext cx="2032000" cy="1117600"/>
          </a:xfrm>
          <a:prstGeom prst="roundRect">
            <a:avLst>
              <a:gd name="adj" fmla="val 50000"/>
            </a:avLst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5A95B40-5207-47C4-80D3-12F9AAE78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1358035" y="264018"/>
            <a:ext cx="12527730" cy="5917837"/>
            <a:chOff x="1250950" y="914400"/>
            <a:chExt cx="6398080" cy="2908996"/>
          </a:xfrm>
          <a:effectLst/>
        </p:grpSpPr>
        <p:sp>
          <p:nvSpPr>
            <p:cNvPr id="19" name="Rounded Rectangle 22">
              <a:extLst>
                <a:ext uri="{FF2B5EF4-FFF2-40B4-BE49-F238E27FC236}">
                  <a16:creationId xmlns:a16="http://schemas.microsoft.com/office/drawing/2014/main" id="{C1454E1C-BFBC-4A22-856A-E784DC9F0092}"/>
                </a:ext>
              </a:extLst>
            </p:cNvPr>
            <p:cNvSpPr/>
            <p:nvPr/>
          </p:nvSpPr>
          <p:spPr>
            <a:xfrm>
              <a:off x="1257299" y="3740139"/>
              <a:ext cx="6391731" cy="8325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ound Same Side Corner Rectangle 23">
              <a:extLst>
                <a:ext uri="{FF2B5EF4-FFF2-40B4-BE49-F238E27FC236}">
                  <a16:creationId xmlns:a16="http://schemas.microsoft.com/office/drawing/2014/main" id="{26DAC503-35EF-4C7A-98E1-7C2E500B299D}"/>
                </a:ext>
              </a:extLst>
            </p:cNvPr>
            <p:cNvSpPr/>
            <p:nvPr/>
          </p:nvSpPr>
          <p:spPr>
            <a:xfrm>
              <a:off x="2209800" y="914400"/>
              <a:ext cx="4605211" cy="2757714"/>
            </a:xfrm>
            <a:prstGeom prst="round2SameRect">
              <a:avLst>
                <a:gd name="adj1" fmla="val 5842"/>
                <a:gd name="adj2" fmla="val 0"/>
              </a:avLst>
            </a:prstGeom>
            <a:gradFill>
              <a:gsLst>
                <a:gs pos="0">
                  <a:schemeClr val="tx1"/>
                </a:gs>
                <a:gs pos="5000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5400000" scaled="0"/>
            </a:gradFill>
            <a:ln w="38100">
              <a:gradFill flip="none" rotWithShape="1">
                <a:gsLst>
                  <a:gs pos="0">
                    <a:schemeClr val="bg1">
                      <a:lumMod val="79000"/>
                    </a:schemeClr>
                  </a:gs>
                  <a:gs pos="100000">
                    <a:schemeClr val="bg1">
                      <a:lumMod val="87000"/>
                    </a:schemeClr>
                  </a:gs>
                  <a:gs pos="51000">
                    <a:schemeClr val="bg1">
                      <a:lumMod val="95000"/>
                    </a:schemeClr>
                  </a:gs>
                </a:gsLst>
                <a:lin ang="13500000" scaled="1"/>
                <a:tileRect/>
              </a:gradFill>
            </a:ln>
            <a:effectLst/>
            <a:scene3d>
              <a:camera prst="orthographicFront"/>
              <a:lightRig rig="threePt" dir="t"/>
            </a:scene3d>
            <a:sp3d>
              <a:bevelT w="50800" h="5080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953BCE3-CE7E-43A5-9A5C-DE2189790136}"/>
                </a:ext>
              </a:extLst>
            </p:cNvPr>
            <p:cNvSpPr/>
            <p:nvPr/>
          </p:nvSpPr>
          <p:spPr>
            <a:xfrm>
              <a:off x="2340705" y="1074057"/>
              <a:ext cx="4343400" cy="24350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5C5411E-69A4-4222-B2CF-3312C24728B1}"/>
                </a:ext>
              </a:extLst>
            </p:cNvPr>
            <p:cNvSpPr/>
            <p:nvPr/>
          </p:nvSpPr>
          <p:spPr>
            <a:xfrm>
              <a:off x="1257299" y="3659415"/>
              <a:ext cx="6391729" cy="12541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6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A43DFE1-83F6-43B2-93D7-B7EBB773F982}"/>
                </a:ext>
              </a:extLst>
            </p:cNvPr>
            <p:cNvCxnSpPr/>
            <p:nvPr/>
          </p:nvCxnSpPr>
          <p:spPr>
            <a:xfrm>
              <a:off x="1250950" y="3775402"/>
              <a:ext cx="6391729" cy="0"/>
            </a:xfrm>
            <a:prstGeom prst="line">
              <a:avLst/>
            </a:prstGeom>
            <a:ln w="31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50000">
                    <a:schemeClr val="bg1">
                      <a:lumMod val="85000"/>
                    </a:schemeClr>
                  </a:gs>
                  <a:gs pos="100000">
                    <a:schemeClr val="bg1">
                      <a:lumMod val="83000"/>
                      <a:alpha val="46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12700" dir="5400000" algn="t" rotWithShape="0">
                <a:schemeClr val="bg1">
                  <a:lumMod val="75000"/>
                  <a:alpha val="64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ounded Rectangle 27">
              <a:extLst>
                <a:ext uri="{FF2B5EF4-FFF2-40B4-BE49-F238E27FC236}">
                  <a16:creationId xmlns:a16="http://schemas.microsoft.com/office/drawing/2014/main" id="{3D1BE8A8-DA1B-423B-9829-BFA00D53EEEB}"/>
                </a:ext>
              </a:extLst>
            </p:cNvPr>
            <p:cNvSpPr/>
            <p:nvPr/>
          </p:nvSpPr>
          <p:spPr>
            <a:xfrm>
              <a:off x="7085489" y="3730171"/>
              <a:ext cx="267654" cy="36576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ound Single Corner Rectangle 28">
              <a:extLst>
                <a:ext uri="{FF2B5EF4-FFF2-40B4-BE49-F238E27FC236}">
                  <a16:creationId xmlns:a16="http://schemas.microsoft.com/office/drawing/2014/main" id="{848914F0-4B71-4120-8AAC-B1AC18F5E0D0}"/>
                </a:ext>
              </a:extLst>
            </p:cNvPr>
            <p:cNvSpPr/>
            <p:nvPr/>
          </p:nvSpPr>
          <p:spPr>
            <a:xfrm rot="10800000" flipH="1">
              <a:off x="7366908" y="3659414"/>
              <a:ext cx="282121" cy="163982"/>
            </a:xfrm>
            <a:prstGeom prst="round1Rect">
              <a:avLst>
                <a:gd name="adj" fmla="val 21302"/>
              </a:avLst>
            </a:prstGeom>
            <a:gradFill>
              <a:gsLst>
                <a:gs pos="0">
                  <a:schemeClr val="bg1">
                    <a:alpha val="64000"/>
                  </a:schemeClr>
                </a:gs>
                <a:gs pos="100000">
                  <a:schemeClr val="bg1">
                    <a:lumMod val="83000"/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ound Single Corner Rectangle 29">
              <a:extLst>
                <a:ext uri="{FF2B5EF4-FFF2-40B4-BE49-F238E27FC236}">
                  <a16:creationId xmlns:a16="http://schemas.microsoft.com/office/drawing/2014/main" id="{9C0D9DD6-12DD-4898-ACA1-6EA3DAB989C9}"/>
                </a:ext>
              </a:extLst>
            </p:cNvPr>
            <p:cNvSpPr/>
            <p:nvPr/>
          </p:nvSpPr>
          <p:spPr>
            <a:xfrm rot="10800000">
              <a:off x="1257295" y="3659414"/>
              <a:ext cx="282121" cy="163982"/>
            </a:xfrm>
            <a:prstGeom prst="round1Rect">
              <a:avLst>
                <a:gd name="adj" fmla="val 21302"/>
              </a:avLst>
            </a:prstGeom>
            <a:gradFill>
              <a:gsLst>
                <a:gs pos="0">
                  <a:schemeClr val="bg1">
                    <a:alpha val="27000"/>
                  </a:schemeClr>
                </a:gs>
                <a:gs pos="100000">
                  <a:schemeClr val="bg1">
                    <a:lumMod val="83000"/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ound Same Side Corner Rectangle 30">
              <a:extLst>
                <a:ext uri="{FF2B5EF4-FFF2-40B4-BE49-F238E27FC236}">
                  <a16:creationId xmlns:a16="http://schemas.microsoft.com/office/drawing/2014/main" id="{42757DC2-305F-4D2D-8A0C-0E58CA723687}"/>
                </a:ext>
              </a:extLst>
            </p:cNvPr>
            <p:cNvSpPr/>
            <p:nvPr/>
          </p:nvSpPr>
          <p:spPr>
            <a:xfrm rot="10800000">
              <a:off x="3931784" y="3672340"/>
              <a:ext cx="1042761" cy="67696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>
              <a:innerShdw blurRad="25400" dist="127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ound Same Side Corner Rectangle 19">
              <a:extLst>
                <a:ext uri="{FF2B5EF4-FFF2-40B4-BE49-F238E27FC236}">
                  <a16:creationId xmlns:a16="http://schemas.microsoft.com/office/drawing/2014/main" id="{D78F18D8-4B90-4730-99AA-0BF8CCFDA4EE}"/>
                </a:ext>
              </a:extLst>
            </p:cNvPr>
            <p:cNvSpPr/>
            <p:nvPr/>
          </p:nvSpPr>
          <p:spPr>
            <a:xfrm>
              <a:off x="4574594" y="914400"/>
              <a:ext cx="2240418" cy="2757714"/>
            </a:xfrm>
            <a:custGeom>
              <a:avLst/>
              <a:gdLst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0 w 4605211"/>
                <a:gd name="connsiteY6" fmla="*/ 2757714 h 2757714"/>
                <a:gd name="connsiteX7" fmla="*/ 0 w 4605211"/>
                <a:gd name="connsiteY7" fmla="*/ 161106 h 2757714"/>
                <a:gd name="connsiteX8" fmla="*/ 161106 w 4605211"/>
                <a:gd name="connsiteY8" fmla="*/ 0 h 2757714"/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0 w 4605211"/>
                <a:gd name="connsiteY6" fmla="*/ 161106 h 2757714"/>
                <a:gd name="connsiteX7" fmla="*/ 161106 w 4605211"/>
                <a:gd name="connsiteY7" fmla="*/ 0 h 2757714"/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0 w 4605211"/>
                <a:gd name="connsiteY6" fmla="*/ 161106 h 2757714"/>
                <a:gd name="connsiteX7" fmla="*/ 161106 w 4605211"/>
                <a:gd name="connsiteY7" fmla="*/ 0 h 2757714"/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161106 w 4605211"/>
                <a:gd name="connsiteY6" fmla="*/ 0 h 2757714"/>
                <a:gd name="connsiteX0" fmla="*/ 37552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3755206 w 4605211"/>
                <a:gd name="connsiteY6" fmla="*/ 0 h 2757714"/>
                <a:gd name="connsiteX0" fmla="*/ 1735906 w 2585911"/>
                <a:gd name="connsiteY0" fmla="*/ 0 h 2757714"/>
                <a:gd name="connsiteX1" fmla="*/ 2424805 w 2585911"/>
                <a:gd name="connsiteY1" fmla="*/ 0 h 2757714"/>
                <a:gd name="connsiteX2" fmla="*/ 2585911 w 2585911"/>
                <a:gd name="connsiteY2" fmla="*/ 161106 h 2757714"/>
                <a:gd name="connsiteX3" fmla="*/ 2585911 w 2585911"/>
                <a:gd name="connsiteY3" fmla="*/ 2757714 h 2757714"/>
                <a:gd name="connsiteX4" fmla="*/ 2585911 w 2585911"/>
                <a:gd name="connsiteY4" fmla="*/ 2757714 h 2757714"/>
                <a:gd name="connsiteX5" fmla="*/ 0 w 2585911"/>
                <a:gd name="connsiteY5" fmla="*/ 2732314 h 2757714"/>
                <a:gd name="connsiteX6" fmla="*/ 1735906 w 2585911"/>
                <a:gd name="connsiteY6" fmla="*/ 0 h 2757714"/>
                <a:gd name="connsiteX0" fmla="*/ 1147198 w 1997203"/>
                <a:gd name="connsiteY0" fmla="*/ 0 h 2757714"/>
                <a:gd name="connsiteX1" fmla="*/ 1836097 w 1997203"/>
                <a:gd name="connsiteY1" fmla="*/ 0 h 2757714"/>
                <a:gd name="connsiteX2" fmla="*/ 1997203 w 1997203"/>
                <a:gd name="connsiteY2" fmla="*/ 161106 h 2757714"/>
                <a:gd name="connsiteX3" fmla="*/ 1997203 w 1997203"/>
                <a:gd name="connsiteY3" fmla="*/ 2757714 h 2757714"/>
                <a:gd name="connsiteX4" fmla="*/ 1997203 w 1997203"/>
                <a:gd name="connsiteY4" fmla="*/ 2757714 h 2757714"/>
                <a:gd name="connsiteX5" fmla="*/ 0 w 1997203"/>
                <a:gd name="connsiteY5" fmla="*/ 2732314 h 2757714"/>
                <a:gd name="connsiteX6" fmla="*/ 1147198 w 1997203"/>
                <a:gd name="connsiteY6" fmla="*/ 0 h 275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7203" h="2757714">
                  <a:moveTo>
                    <a:pt x="1147198" y="0"/>
                  </a:moveTo>
                  <a:lnTo>
                    <a:pt x="1836097" y="0"/>
                  </a:lnTo>
                  <a:cubicBezTo>
                    <a:pt x="1925073" y="0"/>
                    <a:pt x="1997203" y="72130"/>
                    <a:pt x="1997203" y="161106"/>
                  </a:cubicBezTo>
                  <a:lnTo>
                    <a:pt x="1997203" y="2757714"/>
                  </a:lnTo>
                  <a:lnTo>
                    <a:pt x="1997203" y="2757714"/>
                  </a:lnTo>
                  <a:lnTo>
                    <a:pt x="0" y="2732314"/>
                  </a:lnTo>
                  <a:lnTo>
                    <a:pt x="1147198" y="0"/>
                  </a:lnTo>
                  <a:close/>
                </a:path>
              </a:pathLst>
            </a:custGeom>
            <a:gradFill flip="none" rotWithShape="1">
              <a:gsLst>
                <a:gs pos="21000">
                  <a:schemeClr val="bg1">
                    <a:alpha val="1000"/>
                  </a:schemeClr>
                </a:gs>
                <a:gs pos="100000">
                  <a:schemeClr val="bg1">
                    <a:alpha val="32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49C24E5-AEAF-44E7-B2F8-531B026CF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7286170" y="0"/>
            <a:ext cx="4905829" cy="6858000"/>
          </a:xfrm>
          <a:prstGeom prst="rect">
            <a:avLst/>
          </a:prstGeom>
        </p:spPr>
      </p:pic>
      <p:graphicFrame>
        <p:nvGraphicFramePr>
          <p:cNvPr id="17" name="Chart 16" descr="This is a chart. ">
            <a:extLst>
              <a:ext uri="{FF2B5EF4-FFF2-40B4-BE49-F238E27FC236}">
                <a16:creationId xmlns:a16="http://schemas.microsoft.com/office/drawing/2014/main" id="{18CE4845-D1D1-4E87-AAAF-B518DB8579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6865569"/>
              </p:ext>
            </p:extLst>
          </p:nvPr>
        </p:nvGraphicFramePr>
        <p:xfrm>
          <a:off x="2644693" y="2012553"/>
          <a:ext cx="4522275" cy="3014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9" name="Rectangle 28">
            <a:extLst>
              <a:ext uri="{FF2B5EF4-FFF2-40B4-BE49-F238E27FC236}">
                <a16:creationId xmlns:a16="http://schemas.microsoft.com/office/drawing/2014/main" id="{47706530-92A5-4C68-9FE7-03A5E61B7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55091" y="-18450"/>
            <a:ext cx="4905830" cy="6779858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B53C114-CB63-41F6-A5C6-8C207D3C5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792861" y="1811436"/>
            <a:ext cx="3892448" cy="3235128"/>
            <a:chOff x="7792861" y="1860738"/>
            <a:chExt cx="3892448" cy="3235128"/>
          </a:xfrm>
        </p:grpSpPr>
        <p:sp>
          <p:nvSpPr>
            <p:cNvPr id="54" name="TextBox 47">
              <a:extLst>
                <a:ext uri="{FF2B5EF4-FFF2-40B4-BE49-F238E27FC236}">
                  <a16:creationId xmlns:a16="http://schemas.microsoft.com/office/drawing/2014/main" id="{E7D27B29-4AA1-461C-A69F-75D8EA5EFE64}"/>
                </a:ext>
              </a:extLst>
            </p:cNvPr>
            <p:cNvSpPr txBox="1"/>
            <p:nvPr/>
          </p:nvSpPr>
          <p:spPr>
            <a:xfrm>
              <a:off x="7792861" y="2770418"/>
              <a:ext cx="3892448" cy="1415772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Top 8 subclasses with most transaction</a:t>
              </a:r>
            </a:p>
            <a:p>
              <a:pPr algn="ctr"/>
              <a:endPara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r>
                <a:rPr lang="en-US" sz="1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            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46,9126 transactions</a:t>
              </a:r>
            </a:p>
            <a:p>
              <a:pPr algn="ctr"/>
              <a:endParaRPr lang="en-US" sz="1400" dirty="0">
                <a:solidFill>
                  <a:schemeClr val="bg1"/>
                </a:solidFill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3D23131-A48A-491A-AD96-201010235D83}"/>
                </a:ext>
              </a:extLst>
            </p:cNvPr>
            <p:cNvCxnSpPr/>
            <p:nvPr/>
          </p:nvCxnSpPr>
          <p:spPr>
            <a:xfrm>
              <a:off x="8088085" y="1860738"/>
              <a:ext cx="330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C96BDEF-9902-4BA3-B5E7-230F802445FC}"/>
                </a:ext>
              </a:extLst>
            </p:cNvPr>
            <p:cNvCxnSpPr/>
            <p:nvPr/>
          </p:nvCxnSpPr>
          <p:spPr>
            <a:xfrm>
              <a:off x="8088085" y="5095866"/>
              <a:ext cx="330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AFA9225-189E-46DC-BDA1-C08D56D0BD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06497" y="-18450"/>
            <a:ext cx="1685503" cy="1288708"/>
          </a:xfrm>
          <a:custGeom>
            <a:avLst/>
            <a:gdLst>
              <a:gd name="connsiteX0" fmla="*/ 167913 w 1685503"/>
              <a:gd name="connsiteY0" fmla="*/ 0 h 1288708"/>
              <a:gd name="connsiteX1" fmla="*/ 1685503 w 1685503"/>
              <a:gd name="connsiteY1" fmla="*/ 0 h 1288708"/>
              <a:gd name="connsiteX2" fmla="*/ 1685503 w 1685503"/>
              <a:gd name="connsiteY2" fmla="*/ 724000 h 1288708"/>
              <a:gd name="connsiteX3" fmla="*/ 1172233 w 1685503"/>
              <a:gd name="connsiteY3" fmla="*/ 1237270 h 1288708"/>
              <a:gd name="connsiteX4" fmla="*/ 923865 w 1685503"/>
              <a:gd name="connsiteY4" fmla="*/ 1237270 h 1288708"/>
              <a:gd name="connsiteX5" fmla="*/ 51438 w 1685503"/>
              <a:gd name="connsiteY5" fmla="*/ 364843 h 1288708"/>
              <a:gd name="connsiteX6" fmla="*/ 51438 w 1685503"/>
              <a:gd name="connsiteY6" fmla="*/ 116475 h 1288708"/>
              <a:gd name="connsiteX7" fmla="*/ 167913 w 1685503"/>
              <a:gd name="connsiteY7" fmla="*/ 0 h 1288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85503" h="1288708">
                <a:moveTo>
                  <a:pt x="167913" y="0"/>
                </a:moveTo>
                <a:lnTo>
                  <a:pt x="1685503" y="0"/>
                </a:lnTo>
                <a:lnTo>
                  <a:pt x="1685503" y="724000"/>
                </a:lnTo>
                <a:lnTo>
                  <a:pt x="1172233" y="1237270"/>
                </a:lnTo>
                <a:cubicBezTo>
                  <a:pt x="1103648" y="1305855"/>
                  <a:pt x="992450" y="1305855"/>
                  <a:pt x="923865" y="1237270"/>
                </a:cubicBezTo>
                <a:lnTo>
                  <a:pt x="51438" y="364843"/>
                </a:lnTo>
                <a:cubicBezTo>
                  <a:pt x="-17147" y="296258"/>
                  <a:pt x="-17147" y="185060"/>
                  <a:pt x="51438" y="116475"/>
                </a:cubicBezTo>
                <a:lnTo>
                  <a:pt x="167913" y="0"/>
                </a:ln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2F53A894-128F-470D-A36D-330A5994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89386" y="5177132"/>
            <a:ext cx="3332296" cy="1680868"/>
          </a:xfrm>
          <a:custGeom>
            <a:avLst/>
            <a:gdLst>
              <a:gd name="connsiteX0" fmla="*/ 1666148 w 3332296"/>
              <a:gd name="connsiteY0" fmla="*/ 0 h 1680868"/>
              <a:gd name="connsiteX1" fmla="*/ 1863571 w 3332296"/>
              <a:gd name="connsiteY1" fmla="*/ 81776 h 1680868"/>
              <a:gd name="connsiteX2" fmla="*/ 3250521 w 3332296"/>
              <a:gd name="connsiteY2" fmla="*/ 1468726 h 1680868"/>
              <a:gd name="connsiteX3" fmla="*/ 3332296 w 3332296"/>
              <a:gd name="connsiteY3" fmla="*/ 1666149 h 1680868"/>
              <a:gd name="connsiteX4" fmla="*/ 3330886 w 3332296"/>
              <a:gd name="connsiteY4" fmla="*/ 1680868 h 1680868"/>
              <a:gd name="connsiteX5" fmla="*/ 1411 w 3332296"/>
              <a:gd name="connsiteY5" fmla="*/ 1680868 h 1680868"/>
              <a:gd name="connsiteX6" fmla="*/ 0 w 3332296"/>
              <a:gd name="connsiteY6" fmla="*/ 1666149 h 1680868"/>
              <a:gd name="connsiteX7" fmla="*/ 81775 w 3332296"/>
              <a:gd name="connsiteY7" fmla="*/ 1468726 h 1680868"/>
              <a:gd name="connsiteX8" fmla="*/ 1468725 w 3332296"/>
              <a:gd name="connsiteY8" fmla="*/ 81776 h 1680868"/>
              <a:gd name="connsiteX9" fmla="*/ 1666148 w 3332296"/>
              <a:gd name="connsiteY9" fmla="*/ 0 h 1680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32296" h="1680868">
                <a:moveTo>
                  <a:pt x="1666148" y="0"/>
                </a:moveTo>
                <a:cubicBezTo>
                  <a:pt x="1737601" y="0"/>
                  <a:pt x="1809054" y="27259"/>
                  <a:pt x="1863571" y="81776"/>
                </a:cubicBezTo>
                <a:lnTo>
                  <a:pt x="3250521" y="1468726"/>
                </a:lnTo>
                <a:cubicBezTo>
                  <a:pt x="3305038" y="1523243"/>
                  <a:pt x="3332296" y="1594696"/>
                  <a:pt x="3332296" y="1666149"/>
                </a:cubicBezTo>
                <a:lnTo>
                  <a:pt x="3330886" y="1680868"/>
                </a:lnTo>
                <a:lnTo>
                  <a:pt x="1411" y="1680868"/>
                </a:lnTo>
                <a:lnTo>
                  <a:pt x="0" y="1666149"/>
                </a:lnTo>
                <a:cubicBezTo>
                  <a:pt x="0" y="1594696"/>
                  <a:pt x="27258" y="1523243"/>
                  <a:pt x="81775" y="1468726"/>
                </a:cubicBezTo>
                <a:lnTo>
                  <a:pt x="1468725" y="81776"/>
                </a:lnTo>
                <a:cubicBezTo>
                  <a:pt x="1523242" y="27259"/>
                  <a:pt x="1594695" y="0"/>
                  <a:pt x="1666148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CB34685-6233-45F0-A804-08BC09D44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graphicFrame>
        <p:nvGraphicFramePr>
          <p:cNvPr id="61" name="Chart 60" descr="This is a chart. ">
            <a:extLst>
              <a:ext uri="{FF2B5EF4-FFF2-40B4-BE49-F238E27FC236}">
                <a16:creationId xmlns:a16="http://schemas.microsoft.com/office/drawing/2014/main" id="{FE974EB8-669A-4003-AF76-D68912015E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3277875"/>
              </p:ext>
            </p:extLst>
          </p:nvPr>
        </p:nvGraphicFramePr>
        <p:xfrm>
          <a:off x="907252" y="792156"/>
          <a:ext cx="6519754" cy="47679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09E2586-E468-4488-A7A3-0B55D9D5FB38}"/>
              </a:ext>
            </a:extLst>
          </p:cNvPr>
          <p:cNvSpPr/>
          <p:nvPr/>
        </p:nvSpPr>
        <p:spPr>
          <a:xfrm>
            <a:off x="7389386" y="313021"/>
            <a:ext cx="3952875" cy="492443"/>
          </a:xfrm>
          <a:prstGeom prst="roundRect">
            <a:avLst>
              <a:gd name="adj" fmla="val 50000"/>
            </a:avLst>
          </a:prstGeom>
          <a:solidFill>
            <a:srgbClr val="CE295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Subclass level</a:t>
            </a:r>
          </a:p>
        </p:txBody>
      </p:sp>
    </p:spTree>
    <p:extLst>
      <p:ext uri="{BB962C8B-B14F-4D97-AF65-F5344CB8AC3E}">
        <p14:creationId xmlns:p14="http://schemas.microsoft.com/office/powerpoint/2010/main" val="204410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BD90C54-A1D0-46AE-811A-7FCD71C84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9" y="-56795"/>
            <a:ext cx="12179822" cy="645759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653043-9706-4A8F-99E2-518CA3BA8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5204" y="-104444"/>
            <a:ext cx="12192000" cy="6457594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19464-7408-4CB8-9C8D-6CAE84CA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7319"/>
            <a:ext cx="10515600" cy="4985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1D134-7BBF-451B-A631-5F4F57AB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89828-C3DA-4597-BCE6-9ABD37A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4ED3DF7-870D-4095-B720-456252545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69988" y="1690904"/>
            <a:ext cx="3683936" cy="3683936"/>
          </a:xfrm>
          <a:prstGeom prst="ellipse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BCE0B65-EA3A-426C-85CA-4043448BB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3960" y="1397420"/>
            <a:ext cx="947484" cy="819637"/>
          </a:xfrm>
          <a:prstGeom prst="ellipse">
            <a:avLst/>
          </a:prstGeom>
          <a:solidFill>
            <a:srgbClr val="CE295E"/>
          </a:solidFill>
          <a:ln w="317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K=11</a:t>
            </a:r>
          </a:p>
        </p:txBody>
      </p:sp>
      <p:sp>
        <p:nvSpPr>
          <p:cNvPr id="36" name="TextBox 47">
            <a:extLst>
              <a:ext uri="{FF2B5EF4-FFF2-40B4-BE49-F238E27FC236}">
                <a16:creationId xmlns:a16="http://schemas.microsoft.com/office/drawing/2014/main" id="{ADD28621-C404-41A6-85D1-1C963A241234}"/>
              </a:ext>
            </a:extLst>
          </p:cNvPr>
          <p:cNvSpPr txBox="1"/>
          <p:nvPr/>
        </p:nvSpPr>
        <p:spPr>
          <a:xfrm>
            <a:off x="159049" y="2433421"/>
            <a:ext cx="3610329" cy="1107996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With help of Elbow method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choose optimal number for k=11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12F29F0-E19B-43BF-BEF3-D4A48B394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09706" y="1410623"/>
            <a:ext cx="2482294" cy="3772838"/>
          </a:xfrm>
          <a:custGeom>
            <a:avLst/>
            <a:gdLst>
              <a:gd name="connsiteX0" fmla="*/ 1886419 w 2482294"/>
              <a:gd name="connsiteY0" fmla="*/ 0 h 3772838"/>
              <a:gd name="connsiteX1" fmla="*/ 2109942 w 2482294"/>
              <a:gd name="connsiteY1" fmla="*/ 92586 h 3772838"/>
              <a:gd name="connsiteX2" fmla="*/ 2482294 w 2482294"/>
              <a:gd name="connsiteY2" fmla="*/ 464938 h 3772838"/>
              <a:gd name="connsiteX3" fmla="*/ 2482294 w 2482294"/>
              <a:gd name="connsiteY3" fmla="*/ 3307900 h 3772838"/>
              <a:gd name="connsiteX4" fmla="*/ 2109942 w 2482294"/>
              <a:gd name="connsiteY4" fmla="*/ 3680252 h 3772838"/>
              <a:gd name="connsiteX5" fmla="*/ 1662896 w 2482294"/>
              <a:gd name="connsiteY5" fmla="*/ 3680252 h 3772838"/>
              <a:gd name="connsiteX6" fmla="*/ 92586 w 2482294"/>
              <a:gd name="connsiteY6" fmla="*/ 2109942 h 3772838"/>
              <a:gd name="connsiteX7" fmla="*/ 92586 w 2482294"/>
              <a:gd name="connsiteY7" fmla="*/ 1662896 h 3772838"/>
              <a:gd name="connsiteX8" fmla="*/ 1662896 w 2482294"/>
              <a:gd name="connsiteY8" fmla="*/ 92586 h 3772838"/>
              <a:gd name="connsiteX9" fmla="*/ 1886419 w 2482294"/>
              <a:gd name="connsiteY9" fmla="*/ 0 h 377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2294" h="3772838">
                <a:moveTo>
                  <a:pt x="1886419" y="0"/>
                </a:moveTo>
                <a:cubicBezTo>
                  <a:pt x="1967318" y="0"/>
                  <a:pt x="2048218" y="30862"/>
                  <a:pt x="2109942" y="92586"/>
                </a:cubicBezTo>
                <a:lnTo>
                  <a:pt x="2482294" y="464938"/>
                </a:lnTo>
                <a:lnTo>
                  <a:pt x="2482294" y="3307900"/>
                </a:lnTo>
                <a:lnTo>
                  <a:pt x="2109942" y="3680252"/>
                </a:lnTo>
                <a:cubicBezTo>
                  <a:pt x="1986494" y="3803700"/>
                  <a:pt x="1786344" y="3803700"/>
                  <a:pt x="1662896" y="3680252"/>
                </a:cubicBezTo>
                <a:lnTo>
                  <a:pt x="92586" y="2109942"/>
                </a:lnTo>
                <a:cubicBezTo>
                  <a:pt x="-30862" y="1986494"/>
                  <a:pt x="-30862" y="1786344"/>
                  <a:pt x="92586" y="1662896"/>
                </a:cubicBezTo>
                <a:lnTo>
                  <a:pt x="1662896" y="92586"/>
                </a:lnTo>
                <a:cubicBezTo>
                  <a:pt x="1724620" y="30862"/>
                  <a:pt x="1805520" y="0"/>
                  <a:pt x="1886419" y="0"/>
                </a:cubicBez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558C64-5F19-44FD-B6CB-6995E80A6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24282" y="589473"/>
            <a:ext cx="6052215" cy="5811325"/>
            <a:chOff x="631829" y="3155370"/>
            <a:chExt cx="3458504" cy="278677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03C21F7-6F42-4001-9105-1392AB928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6883" y="5538847"/>
              <a:ext cx="1174880" cy="372175"/>
            </a:xfrm>
            <a:custGeom>
              <a:avLst/>
              <a:gdLst>
                <a:gd name="T0" fmla="*/ 3037 w 3628"/>
                <a:gd name="T1" fmla="*/ 0 h 1149"/>
                <a:gd name="T2" fmla="*/ 1837 w 3628"/>
                <a:gd name="T3" fmla="*/ 0 h 1149"/>
                <a:gd name="T4" fmla="*/ 1792 w 3628"/>
                <a:gd name="T5" fmla="*/ 0 h 1149"/>
                <a:gd name="T6" fmla="*/ 591 w 3628"/>
                <a:gd name="T7" fmla="*/ 0 h 1149"/>
                <a:gd name="T8" fmla="*/ 592 w 3628"/>
                <a:gd name="T9" fmla="*/ 108 h 1149"/>
                <a:gd name="T10" fmla="*/ 594 w 3628"/>
                <a:gd name="T11" fmla="*/ 214 h 1149"/>
                <a:gd name="T12" fmla="*/ 598 w 3628"/>
                <a:gd name="T13" fmla="*/ 317 h 1149"/>
                <a:gd name="T14" fmla="*/ 600 w 3628"/>
                <a:gd name="T15" fmla="*/ 419 h 1149"/>
                <a:gd name="T16" fmla="*/ 600 w 3628"/>
                <a:gd name="T17" fmla="*/ 468 h 1149"/>
                <a:gd name="T18" fmla="*/ 599 w 3628"/>
                <a:gd name="T19" fmla="*/ 516 h 1149"/>
                <a:gd name="T20" fmla="*/ 597 w 3628"/>
                <a:gd name="T21" fmla="*/ 564 h 1149"/>
                <a:gd name="T22" fmla="*/ 594 w 3628"/>
                <a:gd name="T23" fmla="*/ 610 h 1149"/>
                <a:gd name="T24" fmla="*/ 590 w 3628"/>
                <a:gd name="T25" fmla="*/ 654 h 1149"/>
                <a:gd name="T26" fmla="*/ 584 w 3628"/>
                <a:gd name="T27" fmla="*/ 698 h 1149"/>
                <a:gd name="T28" fmla="*/ 576 w 3628"/>
                <a:gd name="T29" fmla="*/ 740 h 1149"/>
                <a:gd name="T30" fmla="*/ 567 w 3628"/>
                <a:gd name="T31" fmla="*/ 780 h 1149"/>
                <a:gd name="T32" fmla="*/ 554 w 3628"/>
                <a:gd name="T33" fmla="*/ 820 h 1149"/>
                <a:gd name="T34" fmla="*/ 540 w 3628"/>
                <a:gd name="T35" fmla="*/ 857 h 1149"/>
                <a:gd name="T36" fmla="*/ 524 w 3628"/>
                <a:gd name="T37" fmla="*/ 892 h 1149"/>
                <a:gd name="T38" fmla="*/ 504 w 3628"/>
                <a:gd name="T39" fmla="*/ 925 h 1149"/>
                <a:gd name="T40" fmla="*/ 482 w 3628"/>
                <a:gd name="T41" fmla="*/ 958 h 1149"/>
                <a:gd name="T42" fmla="*/ 458 w 3628"/>
                <a:gd name="T43" fmla="*/ 986 h 1149"/>
                <a:gd name="T44" fmla="*/ 429 w 3628"/>
                <a:gd name="T45" fmla="*/ 1014 h 1149"/>
                <a:gd name="T46" fmla="*/ 398 w 3628"/>
                <a:gd name="T47" fmla="*/ 1039 h 1149"/>
                <a:gd name="T48" fmla="*/ 363 w 3628"/>
                <a:gd name="T49" fmla="*/ 1062 h 1149"/>
                <a:gd name="T50" fmla="*/ 323 w 3628"/>
                <a:gd name="T51" fmla="*/ 1081 h 1149"/>
                <a:gd name="T52" fmla="*/ 281 w 3628"/>
                <a:gd name="T53" fmla="*/ 1100 h 1149"/>
                <a:gd name="T54" fmla="*/ 233 w 3628"/>
                <a:gd name="T55" fmla="*/ 1115 h 1149"/>
                <a:gd name="T56" fmla="*/ 182 w 3628"/>
                <a:gd name="T57" fmla="*/ 1128 h 1149"/>
                <a:gd name="T58" fmla="*/ 127 w 3628"/>
                <a:gd name="T59" fmla="*/ 1137 h 1149"/>
                <a:gd name="T60" fmla="*/ 66 w 3628"/>
                <a:gd name="T61" fmla="*/ 1144 h 1149"/>
                <a:gd name="T62" fmla="*/ 0 w 3628"/>
                <a:gd name="T63" fmla="*/ 1149 h 1149"/>
                <a:gd name="T64" fmla="*/ 1792 w 3628"/>
                <a:gd name="T65" fmla="*/ 1149 h 1149"/>
                <a:gd name="T66" fmla="*/ 1837 w 3628"/>
                <a:gd name="T67" fmla="*/ 1149 h 1149"/>
                <a:gd name="T68" fmla="*/ 3628 w 3628"/>
                <a:gd name="T69" fmla="*/ 1149 h 1149"/>
                <a:gd name="T70" fmla="*/ 3563 w 3628"/>
                <a:gd name="T71" fmla="*/ 1144 h 1149"/>
                <a:gd name="T72" fmla="*/ 3503 w 3628"/>
                <a:gd name="T73" fmla="*/ 1137 h 1149"/>
                <a:gd name="T74" fmla="*/ 3446 w 3628"/>
                <a:gd name="T75" fmla="*/ 1128 h 1149"/>
                <a:gd name="T76" fmla="*/ 3395 w 3628"/>
                <a:gd name="T77" fmla="*/ 1115 h 1149"/>
                <a:gd name="T78" fmla="*/ 3349 w 3628"/>
                <a:gd name="T79" fmla="*/ 1100 h 1149"/>
                <a:gd name="T80" fmla="*/ 3306 w 3628"/>
                <a:gd name="T81" fmla="*/ 1081 h 1149"/>
                <a:gd name="T82" fmla="*/ 3266 w 3628"/>
                <a:gd name="T83" fmla="*/ 1062 h 1149"/>
                <a:gd name="T84" fmla="*/ 3231 w 3628"/>
                <a:gd name="T85" fmla="*/ 1039 h 1149"/>
                <a:gd name="T86" fmla="*/ 3199 w 3628"/>
                <a:gd name="T87" fmla="*/ 1014 h 1149"/>
                <a:gd name="T88" fmla="*/ 3172 w 3628"/>
                <a:gd name="T89" fmla="*/ 986 h 1149"/>
                <a:gd name="T90" fmla="*/ 3146 w 3628"/>
                <a:gd name="T91" fmla="*/ 958 h 1149"/>
                <a:gd name="T92" fmla="*/ 3124 w 3628"/>
                <a:gd name="T93" fmla="*/ 925 h 1149"/>
                <a:gd name="T94" fmla="*/ 3104 w 3628"/>
                <a:gd name="T95" fmla="*/ 892 h 1149"/>
                <a:gd name="T96" fmla="*/ 3088 w 3628"/>
                <a:gd name="T97" fmla="*/ 857 h 1149"/>
                <a:gd name="T98" fmla="*/ 3074 w 3628"/>
                <a:gd name="T99" fmla="*/ 820 h 1149"/>
                <a:gd name="T100" fmla="*/ 3063 w 3628"/>
                <a:gd name="T101" fmla="*/ 780 h 1149"/>
                <a:gd name="T102" fmla="*/ 3053 w 3628"/>
                <a:gd name="T103" fmla="*/ 740 h 1149"/>
                <a:gd name="T104" fmla="*/ 3045 w 3628"/>
                <a:gd name="T105" fmla="*/ 698 h 1149"/>
                <a:gd name="T106" fmla="*/ 3040 w 3628"/>
                <a:gd name="T107" fmla="*/ 654 h 1149"/>
                <a:gd name="T108" fmla="*/ 3035 w 3628"/>
                <a:gd name="T109" fmla="*/ 610 h 1149"/>
                <a:gd name="T110" fmla="*/ 3031 w 3628"/>
                <a:gd name="T111" fmla="*/ 564 h 1149"/>
                <a:gd name="T112" fmla="*/ 3030 w 3628"/>
                <a:gd name="T113" fmla="*/ 516 h 1149"/>
                <a:gd name="T114" fmla="*/ 3029 w 3628"/>
                <a:gd name="T115" fmla="*/ 468 h 1149"/>
                <a:gd name="T116" fmla="*/ 3029 w 3628"/>
                <a:gd name="T117" fmla="*/ 419 h 1149"/>
                <a:gd name="T118" fmla="*/ 3030 w 3628"/>
                <a:gd name="T119" fmla="*/ 317 h 1149"/>
                <a:gd name="T120" fmla="*/ 3034 w 3628"/>
                <a:gd name="T121" fmla="*/ 214 h 1149"/>
                <a:gd name="T122" fmla="*/ 3036 w 3628"/>
                <a:gd name="T123" fmla="*/ 108 h 1149"/>
                <a:gd name="T124" fmla="*/ 3037 w 3628"/>
                <a:gd name="T1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28" h="1149">
                  <a:moveTo>
                    <a:pt x="3037" y="0"/>
                  </a:moveTo>
                  <a:lnTo>
                    <a:pt x="1837" y="0"/>
                  </a:lnTo>
                  <a:lnTo>
                    <a:pt x="1792" y="0"/>
                  </a:lnTo>
                  <a:lnTo>
                    <a:pt x="591" y="0"/>
                  </a:lnTo>
                  <a:lnTo>
                    <a:pt x="592" y="108"/>
                  </a:lnTo>
                  <a:lnTo>
                    <a:pt x="594" y="214"/>
                  </a:lnTo>
                  <a:lnTo>
                    <a:pt x="598" y="317"/>
                  </a:lnTo>
                  <a:lnTo>
                    <a:pt x="600" y="419"/>
                  </a:lnTo>
                  <a:lnTo>
                    <a:pt x="600" y="468"/>
                  </a:lnTo>
                  <a:lnTo>
                    <a:pt x="599" y="516"/>
                  </a:lnTo>
                  <a:lnTo>
                    <a:pt x="597" y="564"/>
                  </a:lnTo>
                  <a:lnTo>
                    <a:pt x="594" y="610"/>
                  </a:lnTo>
                  <a:lnTo>
                    <a:pt x="590" y="654"/>
                  </a:lnTo>
                  <a:lnTo>
                    <a:pt x="584" y="698"/>
                  </a:lnTo>
                  <a:lnTo>
                    <a:pt x="576" y="740"/>
                  </a:lnTo>
                  <a:lnTo>
                    <a:pt x="567" y="780"/>
                  </a:lnTo>
                  <a:lnTo>
                    <a:pt x="554" y="820"/>
                  </a:lnTo>
                  <a:lnTo>
                    <a:pt x="540" y="857"/>
                  </a:lnTo>
                  <a:lnTo>
                    <a:pt x="524" y="892"/>
                  </a:lnTo>
                  <a:lnTo>
                    <a:pt x="504" y="925"/>
                  </a:lnTo>
                  <a:lnTo>
                    <a:pt x="482" y="958"/>
                  </a:lnTo>
                  <a:lnTo>
                    <a:pt x="458" y="986"/>
                  </a:lnTo>
                  <a:lnTo>
                    <a:pt x="429" y="1014"/>
                  </a:lnTo>
                  <a:lnTo>
                    <a:pt x="398" y="1039"/>
                  </a:lnTo>
                  <a:lnTo>
                    <a:pt x="363" y="1062"/>
                  </a:lnTo>
                  <a:lnTo>
                    <a:pt x="323" y="1081"/>
                  </a:lnTo>
                  <a:lnTo>
                    <a:pt x="281" y="1100"/>
                  </a:lnTo>
                  <a:lnTo>
                    <a:pt x="233" y="1115"/>
                  </a:lnTo>
                  <a:lnTo>
                    <a:pt x="182" y="1128"/>
                  </a:lnTo>
                  <a:lnTo>
                    <a:pt x="127" y="1137"/>
                  </a:lnTo>
                  <a:lnTo>
                    <a:pt x="66" y="1144"/>
                  </a:lnTo>
                  <a:lnTo>
                    <a:pt x="0" y="1149"/>
                  </a:lnTo>
                  <a:lnTo>
                    <a:pt x="1792" y="1149"/>
                  </a:lnTo>
                  <a:lnTo>
                    <a:pt x="1837" y="1149"/>
                  </a:lnTo>
                  <a:lnTo>
                    <a:pt x="3628" y="1149"/>
                  </a:lnTo>
                  <a:lnTo>
                    <a:pt x="3563" y="1144"/>
                  </a:lnTo>
                  <a:lnTo>
                    <a:pt x="3503" y="1137"/>
                  </a:lnTo>
                  <a:lnTo>
                    <a:pt x="3446" y="1128"/>
                  </a:lnTo>
                  <a:lnTo>
                    <a:pt x="3395" y="1115"/>
                  </a:lnTo>
                  <a:lnTo>
                    <a:pt x="3349" y="1100"/>
                  </a:lnTo>
                  <a:lnTo>
                    <a:pt x="3306" y="1081"/>
                  </a:lnTo>
                  <a:lnTo>
                    <a:pt x="3266" y="1062"/>
                  </a:lnTo>
                  <a:lnTo>
                    <a:pt x="3231" y="1039"/>
                  </a:lnTo>
                  <a:lnTo>
                    <a:pt x="3199" y="1014"/>
                  </a:lnTo>
                  <a:lnTo>
                    <a:pt x="3172" y="986"/>
                  </a:lnTo>
                  <a:lnTo>
                    <a:pt x="3146" y="958"/>
                  </a:lnTo>
                  <a:lnTo>
                    <a:pt x="3124" y="925"/>
                  </a:lnTo>
                  <a:lnTo>
                    <a:pt x="3104" y="892"/>
                  </a:lnTo>
                  <a:lnTo>
                    <a:pt x="3088" y="857"/>
                  </a:lnTo>
                  <a:lnTo>
                    <a:pt x="3074" y="820"/>
                  </a:lnTo>
                  <a:lnTo>
                    <a:pt x="3063" y="780"/>
                  </a:lnTo>
                  <a:lnTo>
                    <a:pt x="3053" y="740"/>
                  </a:lnTo>
                  <a:lnTo>
                    <a:pt x="3045" y="698"/>
                  </a:lnTo>
                  <a:lnTo>
                    <a:pt x="3040" y="654"/>
                  </a:lnTo>
                  <a:lnTo>
                    <a:pt x="3035" y="610"/>
                  </a:lnTo>
                  <a:lnTo>
                    <a:pt x="3031" y="564"/>
                  </a:lnTo>
                  <a:lnTo>
                    <a:pt x="3030" y="516"/>
                  </a:lnTo>
                  <a:lnTo>
                    <a:pt x="3029" y="468"/>
                  </a:lnTo>
                  <a:lnTo>
                    <a:pt x="3029" y="419"/>
                  </a:lnTo>
                  <a:lnTo>
                    <a:pt x="3030" y="317"/>
                  </a:lnTo>
                  <a:lnTo>
                    <a:pt x="3034" y="214"/>
                  </a:lnTo>
                  <a:lnTo>
                    <a:pt x="3036" y="108"/>
                  </a:lnTo>
                  <a:lnTo>
                    <a:pt x="303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77000">
                  <a:schemeClr val="bg1">
                    <a:lumMod val="85000"/>
                  </a:schemeClr>
                </a:gs>
                <a:gs pos="37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BADD212-C9EC-4549-BFBC-540585A96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103" y="5908428"/>
              <a:ext cx="1190442" cy="33717"/>
            </a:xfrm>
            <a:custGeom>
              <a:avLst/>
              <a:gdLst>
                <a:gd name="T0" fmla="*/ 53 w 3673"/>
                <a:gd name="T1" fmla="*/ 0 h 105"/>
                <a:gd name="T2" fmla="*/ 3621 w 3673"/>
                <a:gd name="T3" fmla="*/ 0 h 105"/>
                <a:gd name="T4" fmla="*/ 3631 w 3673"/>
                <a:gd name="T5" fmla="*/ 2 h 105"/>
                <a:gd name="T6" fmla="*/ 3640 w 3673"/>
                <a:gd name="T7" fmla="*/ 5 h 105"/>
                <a:gd name="T8" fmla="*/ 3650 w 3673"/>
                <a:gd name="T9" fmla="*/ 10 h 105"/>
                <a:gd name="T10" fmla="*/ 3658 w 3673"/>
                <a:gd name="T11" fmla="*/ 15 h 105"/>
                <a:gd name="T12" fmla="*/ 3664 w 3673"/>
                <a:gd name="T13" fmla="*/ 24 h 105"/>
                <a:gd name="T14" fmla="*/ 3668 w 3673"/>
                <a:gd name="T15" fmla="*/ 33 h 105"/>
                <a:gd name="T16" fmla="*/ 3672 w 3673"/>
                <a:gd name="T17" fmla="*/ 42 h 105"/>
                <a:gd name="T18" fmla="*/ 3673 w 3673"/>
                <a:gd name="T19" fmla="*/ 53 h 105"/>
                <a:gd name="T20" fmla="*/ 3673 w 3673"/>
                <a:gd name="T21" fmla="*/ 53 h 105"/>
                <a:gd name="T22" fmla="*/ 3672 w 3673"/>
                <a:gd name="T23" fmla="*/ 63 h 105"/>
                <a:gd name="T24" fmla="*/ 3668 w 3673"/>
                <a:gd name="T25" fmla="*/ 73 h 105"/>
                <a:gd name="T26" fmla="*/ 3664 w 3673"/>
                <a:gd name="T27" fmla="*/ 81 h 105"/>
                <a:gd name="T28" fmla="*/ 3658 w 3673"/>
                <a:gd name="T29" fmla="*/ 90 h 105"/>
                <a:gd name="T30" fmla="*/ 3650 w 3673"/>
                <a:gd name="T31" fmla="*/ 95 h 105"/>
                <a:gd name="T32" fmla="*/ 3640 w 3673"/>
                <a:gd name="T33" fmla="*/ 100 h 105"/>
                <a:gd name="T34" fmla="*/ 3631 w 3673"/>
                <a:gd name="T35" fmla="*/ 103 h 105"/>
                <a:gd name="T36" fmla="*/ 3621 w 3673"/>
                <a:gd name="T37" fmla="*/ 105 h 105"/>
                <a:gd name="T38" fmla="*/ 53 w 3673"/>
                <a:gd name="T39" fmla="*/ 105 h 105"/>
                <a:gd name="T40" fmla="*/ 42 w 3673"/>
                <a:gd name="T41" fmla="*/ 103 h 105"/>
                <a:gd name="T42" fmla="*/ 32 w 3673"/>
                <a:gd name="T43" fmla="*/ 100 h 105"/>
                <a:gd name="T44" fmla="*/ 24 w 3673"/>
                <a:gd name="T45" fmla="*/ 95 h 105"/>
                <a:gd name="T46" fmla="*/ 16 w 3673"/>
                <a:gd name="T47" fmla="*/ 90 h 105"/>
                <a:gd name="T48" fmla="*/ 9 w 3673"/>
                <a:gd name="T49" fmla="*/ 81 h 105"/>
                <a:gd name="T50" fmla="*/ 4 w 3673"/>
                <a:gd name="T51" fmla="*/ 73 h 105"/>
                <a:gd name="T52" fmla="*/ 2 w 3673"/>
                <a:gd name="T53" fmla="*/ 63 h 105"/>
                <a:gd name="T54" fmla="*/ 0 w 3673"/>
                <a:gd name="T55" fmla="*/ 53 h 105"/>
                <a:gd name="T56" fmla="*/ 0 w 3673"/>
                <a:gd name="T57" fmla="*/ 53 h 105"/>
                <a:gd name="T58" fmla="*/ 2 w 3673"/>
                <a:gd name="T59" fmla="*/ 42 h 105"/>
                <a:gd name="T60" fmla="*/ 4 w 3673"/>
                <a:gd name="T61" fmla="*/ 33 h 105"/>
                <a:gd name="T62" fmla="*/ 9 w 3673"/>
                <a:gd name="T63" fmla="*/ 24 h 105"/>
                <a:gd name="T64" fmla="*/ 16 w 3673"/>
                <a:gd name="T65" fmla="*/ 15 h 105"/>
                <a:gd name="T66" fmla="*/ 24 w 3673"/>
                <a:gd name="T67" fmla="*/ 10 h 105"/>
                <a:gd name="T68" fmla="*/ 32 w 3673"/>
                <a:gd name="T69" fmla="*/ 5 h 105"/>
                <a:gd name="T70" fmla="*/ 42 w 3673"/>
                <a:gd name="T71" fmla="*/ 2 h 105"/>
                <a:gd name="T72" fmla="*/ 53 w 3673"/>
                <a:gd name="T7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73" h="105">
                  <a:moveTo>
                    <a:pt x="53" y="0"/>
                  </a:moveTo>
                  <a:lnTo>
                    <a:pt x="3621" y="0"/>
                  </a:lnTo>
                  <a:lnTo>
                    <a:pt x="3631" y="2"/>
                  </a:lnTo>
                  <a:lnTo>
                    <a:pt x="3640" y="5"/>
                  </a:lnTo>
                  <a:lnTo>
                    <a:pt x="3650" y="10"/>
                  </a:lnTo>
                  <a:lnTo>
                    <a:pt x="3658" y="15"/>
                  </a:lnTo>
                  <a:lnTo>
                    <a:pt x="3664" y="24"/>
                  </a:lnTo>
                  <a:lnTo>
                    <a:pt x="3668" y="33"/>
                  </a:lnTo>
                  <a:lnTo>
                    <a:pt x="3672" y="42"/>
                  </a:lnTo>
                  <a:lnTo>
                    <a:pt x="3673" y="53"/>
                  </a:lnTo>
                  <a:lnTo>
                    <a:pt x="3673" y="53"/>
                  </a:lnTo>
                  <a:lnTo>
                    <a:pt x="3672" y="63"/>
                  </a:lnTo>
                  <a:lnTo>
                    <a:pt x="3668" y="73"/>
                  </a:lnTo>
                  <a:lnTo>
                    <a:pt x="3664" y="81"/>
                  </a:lnTo>
                  <a:lnTo>
                    <a:pt x="3658" y="90"/>
                  </a:lnTo>
                  <a:lnTo>
                    <a:pt x="3650" y="95"/>
                  </a:lnTo>
                  <a:lnTo>
                    <a:pt x="3640" y="100"/>
                  </a:lnTo>
                  <a:lnTo>
                    <a:pt x="3631" y="103"/>
                  </a:lnTo>
                  <a:lnTo>
                    <a:pt x="3621" y="105"/>
                  </a:lnTo>
                  <a:lnTo>
                    <a:pt x="53" y="105"/>
                  </a:lnTo>
                  <a:lnTo>
                    <a:pt x="42" y="103"/>
                  </a:lnTo>
                  <a:lnTo>
                    <a:pt x="32" y="100"/>
                  </a:lnTo>
                  <a:lnTo>
                    <a:pt x="24" y="95"/>
                  </a:lnTo>
                  <a:lnTo>
                    <a:pt x="16" y="90"/>
                  </a:lnTo>
                  <a:lnTo>
                    <a:pt x="9" y="81"/>
                  </a:lnTo>
                  <a:lnTo>
                    <a:pt x="4" y="73"/>
                  </a:lnTo>
                  <a:lnTo>
                    <a:pt x="2" y="6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2" y="42"/>
                  </a:lnTo>
                  <a:lnTo>
                    <a:pt x="4" y="33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24" y="10"/>
                  </a:lnTo>
                  <a:lnTo>
                    <a:pt x="32" y="5"/>
                  </a:lnTo>
                  <a:lnTo>
                    <a:pt x="42" y="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65000"/>
                  </a:schemeClr>
                </a:gs>
                <a:gs pos="4400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D791EF4-39E0-4615-B2DA-2533EE298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397742"/>
            </a:xfrm>
            <a:custGeom>
              <a:avLst/>
              <a:gdLst>
                <a:gd name="T0" fmla="*/ 10459 w 10666"/>
                <a:gd name="T1" fmla="*/ 0 h 7397"/>
                <a:gd name="T2" fmla="*/ 10500 w 10666"/>
                <a:gd name="T3" fmla="*/ 5 h 7397"/>
                <a:gd name="T4" fmla="*/ 10539 w 10666"/>
                <a:gd name="T5" fmla="*/ 16 h 7397"/>
                <a:gd name="T6" fmla="*/ 10575 w 10666"/>
                <a:gd name="T7" fmla="*/ 36 h 7397"/>
                <a:gd name="T8" fmla="*/ 10605 w 10666"/>
                <a:gd name="T9" fmla="*/ 61 h 7397"/>
                <a:gd name="T10" fmla="*/ 10630 w 10666"/>
                <a:gd name="T11" fmla="*/ 91 h 7397"/>
                <a:gd name="T12" fmla="*/ 10650 w 10666"/>
                <a:gd name="T13" fmla="*/ 127 h 7397"/>
                <a:gd name="T14" fmla="*/ 10661 w 10666"/>
                <a:gd name="T15" fmla="*/ 166 h 7397"/>
                <a:gd name="T16" fmla="*/ 10666 w 10666"/>
                <a:gd name="T17" fmla="*/ 207 h 7397"/>
                <a:gd name="T18" fmla="*/ 10665 w 10666"/>
                <a:gd name="T19" fmla="*/ 7211 h 7397"/>
                <a:gd name="T20" fmla="*/ 10657 w 10666"/>
                <a:gd name="T21" fmla="*/ 7251 h 7397"/>
                <a:gd name="T22" fmla="*/ 10641 w 10666"/>
                <a:gd name="T23" fmla="*/ 7288 h 7397"/>
                <a:gd name="T24" fmla="*/ 10619 w 10666"/>
                <a:gd name="T25" fmla="*/ 7321 h 7397"/>
                <a:gd name="T26" fmla="*/ 10591 w 10666"/>
                <a:gd name="T27" fmla="*/ 7350 h 7397"/>
                <a:gd name="T28" fmla="*/ 10557 w 10666"/>
                <a:gd name="T29" fmla="*/ 7372 h 7397"/>
                <a:gd name="T30" fmla="*/ 10520 w 10666"/>
                <a:gd name="T31" fmla="*/ 7388 h 7397"/>
                <a:gd name="T32" fmla="*/ 10480 w 10666"/>
                <a:gd name="T33" fmla="*/ 7396 h 7397"/>
                <a:gd name="T34" fmla="*/ 207 w 10666"/>
                <a:gd name="T35" fmla="*/ 7397 h 7397"/>
                <a:gd name="T36" fmla="*/ 165 w 10666"/>
                <a:gd name="T37" fmla="*/ 7393 h 7397"/>
                <a:gd name="T38" fmla="*/ 126 w 10666"/>
                <a:gd name="T39" fmla="*/ 7381 h 7397"/>
                <a:gd name="T40" fmla="*/ 91 w 10666"/>
                <a:gd name="T41" fmla="*/ 7361 h 7397"/>
                <a:gd name="T42" fmla="*/ 60 w 10666"/>
                <a:gd name="T43" fmla="*/ 7336 h 7397"/>
                <a:gd name="T44" fmla="*/ 34 w 10666"/>
                <a:gd name="T45" fmla="*/ 7306 h 7397"/>
                <a:gd name="T46" fmla="*/ 16 w 10666"/>
                <a:gd name="T47" fmla="*/ 7270 h 7397"/>
                <a:gd name="T48" fmla="*/ 3 w 10666"/>
                <a:gd name="T49" fmla="*/ 7232 h 7397"/>
                <a:gd name="T50" fmla="*/ 0 w 10666"/>
                <a:gd name="T51" fmla="*/ 7190 h 7397"/>
                <a:gd name="T52" fmla="*/ 1 w 10666"/>
                <a:gd name="T53" fmla="*/ 186 h 7397"/>
                <a:gd name="T54" fmla="*/ 9 w 10666"/>
                <a:gd name="T55" fmla="*/ 146 h 7397"/>
                <a:gd name="T56" fmla="*/ 24 w 10666"/>
                <a:gd name="T57" fmla="*/ 109 h 7397"/>
                <a:gd name="T58" fmla="*/ 47 w 10666"/>
                <a:gd name="T59" fmla="*/ 75 h 7397"/>
                <a:gd name="T60" fmla="*/ 75 w 10666"/>
                <a:gd name="T61" fmla="*/ 47 h 7397"/>
                <a:gd name="T62" fmla="*/ 108 w 10666"/>
                <a:gd name="T63" fmla="*/ 25 h 7397"/>
                <a:gd name="T64" fmla="*/ 146 w 10666"/>
                <a:gd name="T65" fmla="*/ 9 h 7397"/>
                <a:gd name="T66" fmla="*/ 186 w 10666"/>
                <a:gd name="T67" fmla="*/ 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666" h="7397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7190"/>
                  </a:lnTo>
                  <a:lnTo>
                    <a:pt x="10665" y="7211"/>
                  </a:lnTo>
                  <a:lnTo>
                    <a:pt x="10661" y="7232"/>
                  </a:lnTo>
                  <a:lnTo>
                    <a:pt x="10657" y="7251"/>
                  </a:lnTo>
                  <a:lnTo>
                    <a:pt x="10650" y="7270"/>
                  </a:lnTo>
                  <a:lnTo>
                    <a:pt x="10641" y="7288"/>
                  </a:lnTo>
                  <a:lnTo>
                    <a:pt x="10630" y="7306"/>
                  </a:lnTo>
                  <a:lnTo>
                    <a:pt x="10619" y="7321"/>
                  </a:lnTo>
                  <a:lnTo>
                    <a:pt x="10605" y="7336"/>
                  </a:lnTo>
                  <a:lnTo>
                    <a:pt x="10591" y="7350"/>
                  </a:lnTo>
                  <a:lnTo>
                    <a:pt x="10575" y="7361"/>
                  </a:lnTo>
                  <a:lnTo>
                    <a:pt x="10557" y="7372"/>
                  </a:lnTo>
                  <a:lnTo>
                    <a:pt x="10539" y="7381"/>
                  </a:lnTo>
                  <a:lnTo>
                    <a:pt x="10520" y="7388"/>
                  </a:lnTo>
                  <a:lnTo>
                    <a:pt x="10500" y="7393"/>
                  </a:lnTo>
                  <a:lnTo>
                    <a:pt x="10480" y="7396"/>
                  </a:lnTo>
                  <a:lnTo>
                    <a:pt x="10459" y="7397"/>
                  </a:lnTo>
                  <a:lnTo>
                    <a:pt x="207" y="7397"/>
                  </a:lnTo>
                  <a:lnTo>
                    <a:pt x="186" y="7396"/>
                  </a:lnTo>
                  <a:lnTo>
                    <a:pt x="165" y="7393"/>
                  </a:lnTo>
                  <a:lnTo>
                    <a:pt x="146" y="7388"/>
                  </a:lnTo>
                  <a:lnTo>
                    <a:pt x="126" y="7381"/>
                  </a:lnTo>
                  <a:lnTo>
                    <a:pt x="108" y="7372"/>
                  </a:lnTo>
                  <a:lnTo>
                    <a:pt x="91" y="7361"/>
                  </a:lnTo>
                  <a:lnTo>
                    <a:pt x="75" y="7350"/>
                  </a:lnTo>
                  <a:lnTo>
                    <a:pt x="60" y="7336"/>
                  </a:lnTo>
                  <a:lnTo>
                    <a:pt x="47" y="7321"/>
                  </a:lnTo>
                  <a:lnTo>
                    <a:pt x="34" y="7306"/>
                  </a:lnTo>
                  <a:lnTo>
                    <a:pt x="24" y="7288"/>
                  </a:lnTo>
                  <a:lnTo>
                    <a:pt x="16" y="7270"/>
                  </a:lnTo>
                  <a:lnTo>
                    <a:pt x="9" y="7251"/>
                  </a:lnTo>
                  <a:lnTo>
                    <a:pt x="3" y="7232"/>
                  </a:lnTo>
                  <a:lnTo>
                    <a:pt x="1" y="7211"/>
                  </a:lnTo>
                  <a:lnTo>
                    <a:pt x="0" y="7190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tint val="66000"/>
                    <a:satMod val="160000"/>
                  </a:schemeClr>
                </a:gs>
                <a:gs pos="50000">
                  <a:schemeClr val="bg1">
                    <a:lumMod val="75000"/>
                    <a:tint val="44500"/>
                    <a:satMod val="160000"/>
                  </a:schemeClr>
                </a:gs>
                <a:gs pos="100000">
                  <a:schemeClr val="bg1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A2C0B88-74DA-45C0-BA2B-E2D1881F6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086515"/>
            </a:xfrm>
            <a:custGeom>
              <a:avLst/>
              <a:gdLst>
                <a:gd name="T0" fmla="*/ 207 w 10666"/>
                <a:gd name="T1" fmla="*/ 0 h 6436"/>
                <a:gd name="T2" fmla="*/ 10459 w 10666"/>
                <a:gd name="T3" fmla="*/ 0 h 6436"/>
                <a:gd name="T4" fmla="*/ 10480 w 10666"/>
                <a:gd name="T5" fmla="*/ 1 h 6436"/>
                <a:gd name="T6" fmla="*/ 10500 w 10666"/>
                <a:gd name="T7" fmla="*/ 5 h 6436"/>
                <a:gd name="T8" fmla="*/ 10520 w 10666"/>
                <a:gd name="T9" fmla="*/ 9 h 6436"/>
                <a:gd name="T10" fmla="*/ 10539 w 10666"/>
                <a:gd name="T11" fmla="*/ 16 h 6436"/>
                <a:gd name="T12" fmla="*/ 10557 w 10666"/>
                <a:gd name="T13" fmla="*/ 25 h 6436"/>
                <a:gd name="T14" fmla="*/ 10575 w 10666"/>
                <a:gd name="T15" fmla="*/ 36 h 6436"/>
                <a:gd name="T16" fmla="*/ 10591 w 10666"/>
                <a:gd name="T17" fmla="*/ 47 h 6436"/>
                <a:gd name="T18" fmla="*/ 10605 w 10666"/>
                <a:gd name="T19" fmla="*/ 61 h 6436"/>
                <a:gd name="T20" fmla="*/ 10619 w 10666"/>
                <a:gd name="T21" fmla="*/ 75 h 6436"/>
                <a:gd name="T22" fmla="*/ 10630 w 10666"/>
                <a:gd name="T23" fmla="*/ 91 h 6436"/>
                <a:gd name="T24" fmla="*/ 10641 w 10666"/>
                <a:gd name="T25" fmla="*/ 109 h 6436"/>
                <a:gd name="T26" fmla="*/ 10650 w 10666"/>
                <a:gd name="T27" fmla="*/ 127 h 6436"/>
                <a:gd name="T28" fmla="*/ 10657 w 10666"/>
                <a:gd name="T29" fmla="*/ 146 h 6436"/>
                <a:gd name="T30" fmla="*/ 10661 w 10666"/>
                <a:gd name="T31" fmla="*/ 166 h 6436"/>
                <a:gd name="T32" fmla="*/ 10665 w 10666"/>
                <a:gd name="T33" fmla="*/ 186 h 6436"/>
                <a:gd name="T34" fmla="*/ 10666 w 10666"/>
                <a:gd name="T35" fmla="*/ 207 h 6436"/>
                <a:gd name="T36" fmla="*/ 10666 w 10666"/>
                <a:gd name="T37" fmla="*/ 6436 h 6436"/>
                <a:gd name="T38" fmla="*/ 0 w 10666"/>
                <a:gd name="T39" fmla="*/ 6436 h 6436"/>
                <a:gd name="T40" fmla="*/ 0 w 10666"/>
                <a:gd name="T41" fmla="*/ 207 h 6436"/>
                <a:gd name="T42" fmla="*/ 1 w 10666"/>
                <a:gd name="T43" fmla="*/ 186 h 6436"/>
                <a:gd name="T44" fmla="*/ 3 w 10666"/>
                <a:gd name="T45" fmla="*/ 166 h 6436"/>
                <a:gd name="T46" fmla="*/ 9 w 10666"/>
                <a:gd name="T47" fmla="*/ 146 h 6436"/>
                <a:gd name="T48" fmla="*/ 16 w 10666"/>
                <a:gd name="T49" fmla="*/ 127 h 6436"/>
                <a:gd name="T50" fmla="*/ 24 w 10666"/>
                <a:gd name="T51" fmla="*/ 109 h 6436"/>
                <a:gd name="T52" fmla="*/ 34 w 10666"/>
                <a:gd name="T53" fmla="*/ 91 h 6436"/>
                <a:gd name="T54" fmla="*/ 47 w 10666"/>
                <a:gd name="T55" fmla="*/ 75 h 6436"/>
                <a:gd name="T56" fmla="*/ 60 w 10666"/>
                <a:gd name="T57" fmla="*/ 61 h 6436"/>
                <a:gd name="T58" fmla="*/ 75 w 10666"/>
                <a:gd name="T59" fmla="*/ 47 h 6436"/>
                <a:gd name="T60" fmla="*/ 91 w 10666"/>
                <a:gd name="T61" fmla="*/ 36 h 6436"/>
                <a:gd name="T62" fmla="*/ 108 w 10666"/>
                <a:gd name="T63" fmla="*/ 25 h 6436"/>
                <a:gd name="T64" fmla="*/ 126 w 10666"/>
                <a:gd name="T65" fmla="*/ 16 h 6436"/>
                <a:gd name="T66" fmla="*/ 146 w 10666"/>
                <a:gd name="T67" fmla="*/ 9 h 6436"/>
                <a:gd name="T68" fmla="*/ 165 w 10666"/>
                <a:gd name="T69" fmla="*/ 5 h 6436"/>
                <a:gd name="T70" fmla="*/ 186 w 10666"/>
                <a:gd name="T71" fmla="*/ 1 h 6436"/>
                <a:gd name="T72" fmla="*/ 207 w 10666"/>
                <a:gd name="T73" fmla="*/ 0 h 6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666" h="6436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6436"/>
                  </a:lnTo>
                  <a:lnTo>
                    <a:pt x="0" y="6436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9A22C5B2-38A3-42BA-A2A5-9C226BBCFF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18167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DCBA333A-EC40-4F75-8BEA-578C20AC3B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337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D9EE697-72E5-4550-BEC8-BBC473AAE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5333" y="5052556"/>
              <a:ext cx="1531494" cy="54465"/>
            </a:xfrm>
            <a:custGeom>
              <a:avLst/>
              <a:gdLst>
                <a:gd name="T0" fmla="*/ 112 w 4724"/>
                <a:gd name="T1" fmla="*/ 0 h 169"/>
                <a:gd name="T2" fmla="*/ 4569 w 4724"/>
                <a:gd name="T3" fmla="*/ 0 h 169"/>
                <a:gd name="T4" fmla="*/ 4724 w 4724"/>
                <a:gd name="T5" fmla="*/ 169 h 169"/>
                <a:gd name="T6" fmla="*/ 0 w 4724"/>
                <a:gd name="T7" fmla="*/ 169 h 169"/>
                <a:gd name="T8" fmla="*/ 112 w 4724"/>
                <a:gd name="T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4" h="169">
                  <a:moveTo>
                    <a:pt x="112" y="0"/>
                  </a:moveTo>
                  <a:lnTo>
                    <a:pt x="4569" y="0"/>
                  </a:lnTo>
                  <a:lnTo>
                    <a:pt x="4724" y="169"/>
                  </a:lnTo>
                  <a:lnTo>
                    <a:pt x="0" y="16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BDB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BB6FC8DA-FF34-4385-94AD-1D87B3EE0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9259" y="3155370"/>
              <a:ext cx="1901074" cy="2045019"/>
            </a:xfrm>
            <a:custGeom>
              <a:avLst/>
              <a:gdLst>
                <a:gd name="T0" fmla="*/ 3815 w 5865"/>
                <a:gd name="T1" fmla="*/ 0 h 6311"/>
                <a:gd name="T2" fmla="*/ 5660 w 5865"/>
                <a:gd name="T3" fmla="*/ 0 h 6311"/>
                <a:gd name="T4" fmla="*/ 5681 w 5865"/>
                <a:gd name="T5" fmla="*/ 1 h 6311"/>
                <a:gd name="T6" fmla="*/ 5702 w 5865"/>
                <a:gd name="T7" fmla="*/ 4 h 6311"/>
                <a:gd name="T8" fmla="*/ 5721 w 5865"/>
                <a:gd name="T9" fmla="*/ 9 h 6311"/>
                <a:gd name="T10" fmla="*/ 5740 w 5865"/>
                <a:gd name="T11" fmla="*/ 16 h 6311"/>
                <a:gd name="T12" fmla="*/ 5758 w 5865"/>
                <a:gd name="T13" fmla="*/ 24 h 6311"/>
                <a:gd name="T14" fmla="*/ 5775 w 5865"/>
                <a:gd name="T15" fmla="*/ 34 h 6311"/>
                <a:gd name="T16" fmla="*/ 5791 w 5865"/>
                <a:gd name="T17" fmla="*/ 46 h 6311"/>
                <a:gd name="T18" fmla="*/ 5805 w 5865"/>
                <a:gd name="T19" fmla="*/ 60 h 6311"/>
                <a:gd name="T20" fmla="*/ 5819 w 5865"/>
                <a:gd name="T21" fmla="*/ 74 h 6311"/>
                <a:gd name="T22" fmla="*/ 5830 w 5865"/>
                <a:gd name="T23" fmla="*/ 90 h 6311"/>
                <a:gd name="T24" fmla="*/ 5841 w 5865"/>
                <a:gd name="T25" fmla="*/ 106 h 6311"/>
                <a:gd name="T26" fmla="*/ 5849 w 5865"/>
                <a:gd name="T27" fmla="*/ 125 h 6311"/>
                <a:gd name="T28" fmla="*/ 5856 w 5865"/>
                <a:gd name="T29" fmla="*/ 143 h 6311"/>
                <a:gd name="T30" fmla="*/ 5861 w 5865"/>
                <a:gd name="T31" fmla="*/ 163 h 6311"/>
                <a:gd name="T32" fmla="*/ 5864 w 5865"/>
                <a:gd name="T33" fmla="*/ 182 h 6311"/>
                <a:gd name="T34" fmla="*/ 5865 w 5865"/>
                <a:gd name="T35" fmla="*/ 203 h 6311"/>
                <a:gd name="T36" fmla="*/ 5865 w 5865"/>
                <a:gd name="T37" fmla="*/ 6311 h 6311"/>
                <a:gd name="T38" fmla="*/ 0 w 5865"/>
                <a:gd name="T39" fmla="*/ 6311 h 6311"/>
                <a:gd name="T40" fmla="*/ 3815 w 5865"/>
                <a:gd name="T41" fmla="*/ 0 h 6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65" h="6311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36000"/>
                  </a:schemeClr>
                </a:gs>
                <a:gs pos="50000">
                  <a:schemeClr val="bg1">
                    <a:alpha val="1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6F4CA26-D2F0-4BB4-90D9-BDD68DA84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64061"/>
            <a:ext cx="747365" cy="1640222"/>
          </a:xfrm>
          <a:custGeom>
            <a:avLst/>
            <a:gdLst>
              <a:gd name="connsiteX0" fmla="*/ 0 w 747365"/>
              <a:gd name="connsiteY0" fmla="*/ 0 h 1640222"/>
              <a:gd name="connsiteX1" fmla="*/ 695927 w 747365"/>
              <a:gd name="connsiteY1" fmla="*/ 695927 h 1640222"/>
              <a:gd name="connsiteX2" fmla="*/ 695927 w 747365"/>
              <a:gd name="connsiteY2" fmla="*/ 944295 h 1640222"/>
              <a:gd name="connsiteX3" fmla="*/ 0 w 747365"/>
              <a:gd name="connsiteY3" fmla="*/ 1640222 h 1640222"/>
              <a:gd name="connsiteX4" fmla="*/ 0 w 747365"/>
              <a:gd name="connsiteY4" fmla="*/ 0 h 1640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365" h="1640222">
                <a:moveTo>
                  <a:pt x="0" y="0"/>
                </a:moveTo>
                <a:lnTo>
                  <a:pt x="695927" y="695927"/>
                </a:lnTo>
                <a:cubicBezTo>
                  <a:pt x="764512" y="764512"/>
                  <a:pt x="764512" y="875710"/>
                  <a:pt x="695927" y="944295"/>
                </a:cubicBezTo>
                <a:lnTo>
                  <a:pt x="0" y="1640222"/>
                </a:lnTo>
                <a:lnTo>
                  <a:pt x="0" y="0"/>
                </a:ln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40" name="Chart 39" descr="This is a chart.">
            <a:extLst>
              <a:ext uri="{FF2B5EF4-FFF2-40B4-BE49-F238E27FC236}">
                <a16:creationId xmlns:a16="http://schemas.microsoft.com/office/drawing/2014/main" id="{2AE88E4F-F853-4669-BBE4-E253E56EDB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9695758"/>
              </p:ext>
            </p:extLst>
          </p:nvPr>
        </p:nvGraphicFramePr>
        <p:xfrm>
          <a:off x="6901260" y="1673027"/>
          <a:ext cx="4241695" cy="2503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1" name="Oval 40">
            <a:extLst>
              <a:ext uri="{FF2B5EF4-FFF2-40B4-BE49-F238E27FC236}">
                <a16:creationId xmlns:a16="http://schemas.microsoft.com/office/drawing/2014/main" id="{862AF466-00FB-4061-9BA4-58CC2B901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75650" y="2987419"/>
            <a:ext cx="287537" cy="278295"/>
          </a:xfrm>
          <a:prstGeom prst="ellipse">
            <a:avLst/>
          </a:prstGeom>
          <a:solidFill>
            <a:srgbClr val="CE295E"/>
          </a:solidFill>
          <a:ln w="317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C7217531-FB68-4B04-BAB8-FA07DA566172}"/>
              </a:ext>
            </a:extLst>
          </p:cNvPr>
          <p:cNvSpPr/>
          <p:nvPr/>
        </p:nvSpPr>
        <p:spPr>
          <a:xfrm>
            <a:off x="6973949" y="1036310"/>
            <a:ext cx="3952875" cy="492443"/>
          </a:xfrm>
          <a:prstGeom prst="roundRect">
            <a:avLst>
              <a:gd name="adj" fmla="val 50000"/>
            </a:avLst>
          </a:prstGeom>
          <a:solidFill>
            <a:srgbClr val="CE295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Elbow Method For Optimal k</a:t>
            </a:r>
          </a:p>
        </p:txBody>
      </p:sp>
    </p:spTree>
    <p:extLst>
      <p:ext uri="{BB962C8B-B14F-4D97-AF65-F5344CB8AC3E}">
        <p14:creationId xmlns:p14="http://schemas.microsoft.com/office/powerpoint/2010/main" val="3371080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BD90C54-A1D0-46AE-811A-7FCD71C84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9" y="-56795"/>
            <a:ext cx="6089911" cy="645759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653043-9706-4A8F-99E2-518CA3BA8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56794"/>
            <a:ext cx="6295658" cy="6459984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	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19464-7408-4CB8-9C8D-6CAE84CA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27961" y="50504"/>
            <a:ext cx="10515600" cy="498598"/>
          </a:xfrm>
        </p:spPr>
        <p:txBody>
          <a:bodyPr/>
          <a:lstStyle/>
          <a:p>
            <a:r>
              <a:rPr lang="en-US" b="1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Clusters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1D134-7BBF-451B-A631-5F4F57AB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89828-C3DA-4597-BCE6-9ABD37A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12F29F0-E19B-43BF-BEF3-D4A48B394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09706" y="1410623"/>
            <a:ext cx="2476205" cy="3772838"/>
          </a:xfrm>
          <a:custGeom>
            <a:avLst/>
            <a:gdLst>
              <a:gd name="connsiteX0" fmla="*/ 1886419 w 2482294"/>
              <a:gd name="connsiteY0" fmla="*/ 0 h 3772838"/>
              <a:gd name="connsiteX1" fmla="*/ 2109942 w 2482294"/>
              <a:gd name="connsiteY1" fmla="*/ 92586 h 3772838"/>
              <a:gd name="connsiteX2" fmla="*/ 2482294 w 2482294"/>
              <a:gd name="connsiteY2" fmla="*/ 464938 h 3772838"/>
              <a:gd name="connsiteX3" fmla="*/ 2482294 w 2482294"/>
              <a:gd name="connsiteY3" fmla="*/ 3307900 h 3772838"/>
              <a:gd name="connsiteX4" fmla="*/ 2109942 w 2482294"/>
              <a:gd name="connsiteY4" fmla="*/ 3680252 h 3772838"/>
              <a:gd name="connsiteX5" fmla="*/ 1662896 w 2482294"/>
              <a:gd name="connsiteY5" fmla="*/ 3680252 h 3772838"/>
              <a:gd name="connsiteX6" fmla="*/ 92586 w 2482294"/>
              <a:gd name="connsiteY6" fmla="*/ 2109942 h 3772838"/>
              <a:gd name="connsiteX7" fmla="*/ 92586 w 2482294"/>
              <a:gd name="connsiteY7" fmla="*/ 1662896 h 3772838"/>
              <a:gd name="connsiteX8" fmla="*/ 1662896 w 2482294"/>
              <a:gd name="connsiteY8" fmla="*/ 92586 h 3772838"/>
              <a:gd name="connsiteX9" fmla="*/ 1886419 w 2482294"/>
              <a:gd name="connsiteY9" fmla="*/ 0 h 377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2294" h="3772838">
                <a:moveTo>
                  <a:pt x="1886419" y="0"/>
                </a:moveTo>
                <a:cubicBezTo>
                  <a:pt x="1967318" y="0"/>
                  <a:pt x="2048218" y="30862"/>
                  <a:pt x="2109942" y="92586"/>
                </a:cubicBezTo>
                <a:lnTo>
                  <a:pt x="2482294" y="464938"/>
                </a:lnTo>
                <a:lnTo>
                  <a:pt x="2482294" y="3307900"/>
                </a:lnTo>
                <a:lnTo>
                  <a:pt x="2109942" y="3680252"/>
                </a:lnTo>
                <a:cubicBezTo>
                  <a:pt x="1986494" y="3803700"/>
                  <a:pt x="1786344" y="3803700"/>
                  <a:pt x="1662896" y="3680252"/>
                </a:cubicBezTo>
                <a:lnTo>
                  <a:pt x="92586" y="2109942"/>
                </a:lnTo>
                <a:cubicBezTo>
                  <a:pt x="-30862" y="1986494"/>
                  <a:pt x="-30862" y="1786344"/>
                  <a:pt x="92586" y="1662896"/>
                </a:cubicBezTo>
                <a:lnTo>
                  <a:pt x="1662896" y="92586"/>
                </a:lnTo>
                <a:cubicBezTo>
                  <a:pt x="1724620" y="30862"/>
                  <a:pt x="1805520" y="0"/>
                  <a:pt x="1886419" y="0"/>
                </a:cubicBez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6F4CA26-D2F0-4BB4-90D9-BDD68DA84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64061"/>
            <a:ext cx="747365" cy="1640222"/>
          </a:xfrm>
          <a:custGeom>
            <a:avLst/>
            <a:gdLst>
              <a:gd name="connsiteX0" fmla="*/ 0 w 747365"/>
              <a:gd name="connsiteY0" fmla="*/ 0 h 1640222"/>
              <a:gd name="connsiteX1" fmla="*/ 695927 w 747365"/>
              <a:gd name="connsiteY1" fmla="*/ 695927 h 1640222"/>
              <a:gd name="connsiteX2" fmla="*/ 695927 w 747365"/>
              <a:gd name="connsiteY2" fmla="*/ 944295 h 1640222"/>
              <a:gd name="connsiteX3" fmla="*/ 0 w 747365"/>
              <a:gd name="connsiteY3" fmla="*/ 1640222 h 1640222"/>
              <a:gd name="connsiteX4" fmla="*/ 0 w 747365"/>
              <a:gd name="connsiteY4" fmla="*/ 0 h 1640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365" h="1640222">
                <a:moveTo>
                  <a:pt x="0" y="0"/>
                </a:moveTo>
                <a:lnTo>
                  <a:pt x="695927" y="695927"/>
                </a:lnTo>
                <a:cubicBezTo>
                  <a:pt x="764512" y="764512"/>
                  <a:pt x="764512" y="875710"/>
                  <a:pt x="695927" y="944295"/>
                </a:cubicBezTo>
                <a:lnTo>
                  <a:pt x="0" y="1640222"/>
                </a:lnTo>
                <a:lnTo>
                  <a:pt x="0" y="0"/>
                </a:ln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AA8CE94-EC7F-4FBA-8642-293FBF085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158732" y="907254"/>
            <a:ext cx="9488243" cy="4481848"/>
            <a:chOff x="1250950" y="914400"/>
            <a:chExt cx="6398080" cy="2908996"/>
          </a:xfrm>
          <a:effectLst/>
        </p:grpSpPr>
        <p:sp>
          <p:nvSpPr>
            <p:cNvPr id="25" name="Rounded Rectangle 22">
              <a:extLst>
                <a:ext uri="{FF2B5EF4-FFF2-40B4-BE49-F238E27FC236}">
                  <a16:creationId xmlns:a16="http://schemas.microsoft.com/office/drawing/2014/main" id="{1ED9F00B-0565-48B9-A733-9499E78DB9E5}"/>
                </a:ext>
              </a:extLst>
            </p:cNvPr>
            <p:cNvSpPr/>
            <p:nvPr/>
          </p:nvSpPr>
          <p:spPr>
            <a:xfrm>
              <a:off x="1257299" y="3740139"/>
              <a:ext cx="6391731" cy="8325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ound Same Side Corner Rectangle 23">
              <a:extLst>
                <a:ext uri="{FF2B5EF4-FFF2-40B4-BE49-F238E27FC236}">
                  <a16:creationId xmlns:a16="http://schemas.microsoft.com/office/drawing/2014/main" id="{8FCDF3CF-6C8E-4482-BD39-ADEAF9168A13}"/>
                </a:ext>
              </a:extLst>
            </p:cNvPr>
            <p:cNvSpPr/>
            <p:nvPr/>
          </p:nvSpPr>
          <p:spPr>
            <a:xfrm>
              <a:off x="2209800" y="914400"/>
              <a:ext cx="4605211" cy="2757714"/>
            </a:xfrm>
            <a:prstGeom prst="round2SameRect">
              <a:avLst>
                <a:gd name="adj1" fmla="val 5842"/>
                <a:gd name="adj2" fmla="val 0"/>
              </a:avLst>
            </a:prstGeom>
            <a:gradFill>
              <a:gsLst>
                <a:gs pos="0">
                  <a:schemeClr val="tx1"/>
                </a:gs>
                <a:gs pos="5000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5400000" scaled="0"/>
            </a:gradFill>
            <a:ln w="38100">
              <a:gradFill flip="none" rotWithShape="1">
                <a:gsLst>
                  <a:gs pos="0">
                    <a:schemeClr val="bg1">
                      <a:lumMod val="79000"/>
                    </a:schemeClr>
                  </a:gs>
                  <a:gs pos="100000">
                    <a:schemeClr val="bg1">
                      <a:lumMod val="87000"/>
                    </a:schemeClr>
                  </a:gs>
                  <a:gs pos="51000">
                    <a:schemeClr val="bg1">
                      <a:lumMod val="95000"/>
                    </a:schemeClr>
                  </a:gs>
                </a:gsLst>
                <a:lin ang="13500000" scaled="1"/>
                <a:tileRect/>
              </a:gradFill>
            </a:ln>
            <a:effectLst/>
            <a:scene3d>
              <a:camera prst="orthographicFront"/>
              <a:lightRig rig="threePt" dir="t"/>
            </a:scene3d>
            <a:sp3d>
              <a:bevelT w="50800" h="5080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DF6707E-22F3-4F08-B357-99F795C1F021}"/>
                </a:ext>
              </a:extLst>
            </p:cNvPr>
            <p:cNvSpPr/>
            <p:nvPr/>
          </p:nvSpPr>
          <p:spPr>
            <a:xfrm>
              <a:off x="2340705" y="1074057"/>
              <a:ext cx="4343400" cy="24350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2D5F28B-9AB3-4B1C-8534-0557A9DA5955}"/>
                </a:ext>
              </a:extLst>
            </p:cNvPr>
            <p:cNvSpPr/>
            <p:nvPr/>
          </p:nvSpPr>
          <p:spPr>
            <a:xfrm>
              <a:off x="1257299" y="3659415"/>
              <a:ext cx="6391729" cy="12541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6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F66E50-F2C2-4C46-A5AE-002A9F04E200}"/>
                </a:ext>
              </a:extLst>
            </p:cNvPr>
            <p:cNvCxnSpPr/>
            <p:nvPr/>
          </p:nvCxnSpPr>
          <p:spPr>
            <a:xfrm>
              <a:off x="1250950" y="3775402"/>
              <a:ext cx="6391729" cy="0"/>
            </a:xfrm>
            <a:prstGeom prst="line">
              <a:avLst/>
            </a:prstGeom>
            <a:ln w="31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50000">
                    <a:schemeClr val="bg1">
                      <a:lumMod val="85000"/>
                    </a:schemeClr>
                  </a:gs>
                  <a:gs pos="100000">
                    <a:schemeClr val="bg1">
                      <a:lumMod val="83000"/>
                      <a:alpha val="46000"/>
                    </a:schemeClr>
                  </a:gs>
                </a:gsLst>
                <a:lin ang="10800000" scaled="1"/>
                <a:tileRect/>
              </a:gradFill>
            </a:ln>
            <a:effectLst>
              <a:outerShdw blurRad="12700" dir="5400000" algn="t" rotWithShape="0">
                <a:schemeClr val="bg1">
                  <a:lumMod val="75000"/>
                  <a:alpha val="64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ounded Rectangle 27">
              <a:extLst>
                <a:ext uri="{FF2B5EF4-FFF2-40B4-BE49-F238E27FC236}">
                  <a16:creationId xmlns:a16="http://schemas.microsoft.com/office/drawing/2014/main" id="{69947087-6A7C-4056-A405-A49A24BEAEF4}"/>
                </a:ext>
              </a:extLst>
            </p:cNvPr>
            <p:cNvSpPr/>
            <p:nvPr/>
          </p:nvSpPr>
          <p:spPr>
            <a:xfrm>
              <a:off x="7085489" y="3730171"/>
              <a:ext cx="267654" cy="36576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ound Single Corner Rectangle 28">
              <a:extLst>
                <a:ext uri="{FF2B5EF4-FFF2-40B4-BE49-F238E27FC236}">
                  <a16:creationId xmlns:a16="http://schemas.microsoft.com/office/drawing/2014/main" id="{54B7A338-DA9B-4CA2-996B-14DEE7E9BF0A}"/>
                </a:ext>
              </a:extLst>
            </p:cNvPr>
            <p:cNvSpPr/>
            <p:nvPr/>
          </p:nvSpPr>
          <p:spPr>
            <a:xfrm rot="10800000" flipH="1">
              <a:off x="7366908" y="3659414"/>
              <a:ext cx="282121" cy="163982"/>
            </a:xfrm>
            <a:prstGeom prst="round1Rect">
              <a:avLst>
                <a:gd name="adj" fmla="val 21302"/>
              </a:avLst>
            </a:prstGeom>
            <a:gradFill>
              <a:gsLst>
                <a:gs pos="0">
                  <a:schemeClr val="bg1">
                    <a:alpha val="64000"/>
                  </a:schemeClr>
                </a:gs>
                <a:gs pos="100000">
                  <a:schemeClr val="bg1">
                    <a:lumMod val="83000"/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ound Single Corner Rectangle 29">
              <a:extLst>
                <a:ext uri="{FF2B5EF4-FFF2-40B4-BE49-F238E27FC236}">
                  <a16:creationId xmlns:a16="http://schemas.microsoft.com/office/drawing/2014/main" id="{EA036046-694A-4CA7-9B63-E65888B8A619}"/>
                </a:ext>
              </a:extLst>
            </p:cNvPr>
            <p:cNvSpPr/>
            <p:nvPr/>
          </p:nvSpPr>
          <p:spPr>
            <a:xfrm rot="10800000">
              <a:off x="1257295" y="3659414"/>
              <a:ext cx="282121" cy="163982"/>
            </a:xfrm>
            <a:prstGeom prst="round1Rect">
              <a:avLst>
                <a:gd name="adj" fmla="val 21302"/>
              </a:avLst>
            </a:prstGeom>
            <a:gradFill>
              <a:gsLst>
                <a:gs pos="0">
                  <a:schemeClr val="bg1">
                    <a:alpha val="27000"/>
                  </a:schemeClr>
                </a:gs>
                <a:gs pos="100000">
                  <a:schemeClr val="bg1">
                    <a:lumMod val="83000"/>
                    <a:alpha val="0"/>
                  </a:schemeClr>
                </a:gs>
              </a:gsLst>
              <a:lin ang="108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ound Same Side Corner Rectangle 30">
              <a:extLst>
                <a:ext uri="{FF2B5EF4-FFF2-40B4-BE49-F238E27FC236}">
                  <a16:creationId xmlns:a16="http://schemas.microsoft.com/office/drawing/2014/main" id="{38B3890F-57CD-448B-B4BB-1C92B514DB47}"/>
                </a:ext>
              </a:extLst>
            </p:cNvPr>
            <p:cNvSpPr/>
            <p:nvPr/>
          </p:nvSpPr>
          <p:spPr>
            <a:xfrm rot="10800000">
              <a:off x="3931784" y="3672340"/>
              <a:ext cx="1042761" cy="67696"/>
            </a:xfrm>
            <a:prstGeom prst="round2SameRect">
              <a:avLst>
                <a:gd name="adj1" fmla="val 50000"/>
                <a:gd name="adj2" fmla="val 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0800000" scaled="1"/>
              <a:tileRect/>
            </a:gradFill>
            <a:ln>
              <a:noFill/>
            </a:ln>
            <a:effectLst>
              <a:innerShdw blurRad="25400" dist="127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ound Same Side Corner Rectangle 19">
              <a:extLst>
                <a:ext uri="{FF2B5EF4-FFF2-40B4-BE49-F238E27FC236}">
                  <a16:creationId xmlns:a16="http://schemas.microsoft.com/office/drawing/2014/main" id="{EF06185E-F42C-40B8-98EF-3BF4FABDBC23}"/>
                </a:ext>
              </a:extLst>
            </p:cNvPr>
            <p:cNvSpPr/>
            <p:nvPr/>
          </p:nvSpPr>
          <p:spPr>
            <a:xfrm>
              <a:off x="4574594" y="914400"/>
              <a:ext cx="2240418" cy="2757714"/>
            </a:xfrm>
            <a:custGeom>
              <a:avLst/>
              <a:gdLst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0 w 4605211"/>
                <a:gd name="connsiteY6" fmla="*/ 2757714 h 2757714"/>
                <a:gd name="connsiteX7" fmla="*/ 0 w 4605211"/>
                <a:gd name="connsiteY7" fmla="*/ 161106 h 2757714"/>
                <a:gd name="connsiteX8" fmla="*/ 161106 w 4605211"/>
                <a:gd name="connsiteY8" fmla="*/ 0 h 2757714"/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0 w 4605211"/>
                <a:gd name="connsiteY6" fmla="*/ 161106 h 2757714"/>
                <a:gd name="connsiteX7" fmla="*/ 161106 w 4605211"/>
                <a:gd name="connsiteY7" fmla="*/ 0 h 2757714"/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0 w 4605211"/>
                <a:gd name="connsiteY6" fmla="*/ 161106 h 2757714"/>
                <a:gd name="connsiteX7" fmla="*/ 161106 w 4605211"/>
                <a:gd name="connsiteY7" fmla="*/ 0 h 2757714"/>
                <a:gd name="connsiteX0" fmla="*/ 1611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161106 w 4605211"/>
                <a:gd name="connsiteY6" fmla="*/ 0 h 2757714"/>
                <a:gd name="connsiteX0" fmla="*/ 3755206 w 4605211"/>
                <a:gd name="connsiteY0" fmla="*/ 0 h 2757714"/>
                <a:gd name="connsiteX1" fmla="*/ 4444105 w 4605211"/>
                <a:gd name="connsiteY1" fmla="*/ 0 h 2757714"/>
                <a:gd name="connsiteX2" fmla="*/ 4605211 w 4605211"/>
                <a:gd name="connsiteY2" fmla="*/ 161106 h 2757714"/>
                <a:gd name="connsiteX3" fmla="*/ 4605211 w 4605211"/>
                <a:gd name="connsiteY3" fmla="*/ 2757714 h 2757714"/>
                <a:gd name="connsiteX4" fmla="*/ 4605211 w 4605211"/>
                <a:gd name="connsiteY4" fmla="*/ 2757714 h 2757714"/>
                <a:gd name="connsiteX5" fmla="*/ 0 w 4605211"/>
                <a:gd name="connsiteY5" fmla="*/ 2757714 h 2757714"/>
                <a:gd name="connsiteX6" fmla="*/ 3755206 w 4605211"/>
                <a:gd name="connsiteY6" fmla="*/ 0 h 2757714"/>
                <a:gd name="connsiteX0" fmla="*/ 1735906 w 2585911"/>
                <a:gd name="connsiteY0" fmla="*/ 0 h 2757714"/>
                <a:gd name="connsiteX1" fmla="*/ 2424805 w 2585911"/>
                <a:gd name="connsiteY1" fmla="*/ 0 h 2757714"/>
                <a:gd name="connsiteX2" fmla="*/ 2585911 w 2585911"/>
                <a:gd name="connsiteY2" fmla="*/ 161106 h 2757714"/>
                <a:gd name="connsiteX3" fmla="*/ 2585911 w 2585911"/>
                <a:gd name="connsiteY3" fmla="*/ 2757714 h 2757714"/>
                <a:gd name="connsiteX4" fmla="*/ 2585911 w 2585911"/>
                <a:gd name="connsiteY4" fmla="*/ 2757714 h 2757714"/>
                <a:gd name="connsiteX5" fmla="*/ 0 w 2585911"/>
                <a:gd name="connsiteY5" fmla="*/ 2732314 h 2757714"/>
                <a:gd name="connsiteX6" fmla="*/ 1735906 w 2585911"/>
                <a:gd name="connsiteY6" fmla="*/ 0 h 2757714"/>
                <a:gd name="connsiteX0" fmla="*/ 1147198 w 1997203"/>
                <a:gd name="connsiteY0" fmla="*/ 0 h 2757714"/>
                <a:gd name="connsiteX1" fmla="*/ 1836097 w 1997203"/>
                <a:gd name="connsiteY1" fmla="*/ 0 h 2757714"/>
                <a:gd name="connsiteX2" fmla="*/ 1997203 w 1997203"/>
                <a:gd name="connsiteY2" fmla="*/ 161106 h 2757714"/>
                <a:gd name="connsiteX3" fmla="*/ 1997203 w 1997203"/>
                <a:gd name="connsiteY3" fmla="*/ 2757714 h 2757714"/>
                <a:gd name="connsiteX4" fmla="*/ 1997203 w 1997203"/>
                <a:gd name="connsiteY4" fmla="*/ 2757714 h 2757714"/>
                <a:gd name="connsiteX5" fmla="*/ 0 w 1997203"/>
                <a:gd name="connsiteY5" fmla="*/ 2732314 h 2757714"/>
                <a:gd name="connsiteX6" fmla="*/ 1147198 w 1997203"/>
                <a:gd name="connsiteY6" fmla="*/ 0 h 275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7203" h="2757714">
                  <a:moveTo>
                    <a:pt x="1147198" y="0"/>
                  </a:moveTo>
                  <a:lnTo>
                    <a:pt x="1836097" y="0"/>
                  </a:lnTo>
                  <a:cubicBezTo>
                    <a:pt x="1925073" y="0"/>
                    <a:pt x="1997203" y="72130"/>
                    <a:pt x="1997203" y="161106"/>
                  </a:cubicBezTo>
                  <a:lnTo>
                    <a:pt x="1997203" y="2757714"/>
                  </a:lnTo>
                  <a:lnTo>
                    <a:pt x="1997203" y="2757714"/>
                  </a:lnTo>
                  <a:lnTo>
                    <a:pt x="0" y="2732314"/>
                  </a:lnTo>
                  <a:lnTo>
                    <a:pt x="1147198" y="0"/>
                  </a:lnTo>
                  <a:close/>
                </a:path>
              </a:pathLst>
            </a:custGeom>
            <a:gradFill flip="none" rotWithShape="1">
              <a:gsLst>
                <a:gs pos="21000">
                  <a:schemeClr val="bg1">
                    <a:alpha val="1000"/>
                  </a:schemeClr>
                </a:gs>
                <a:gs pos="100000">
                  <a:schemeClr val="bg1">
                    <a:alpha val="32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35" name="Chart 34" descr="This is a chart. ">
            <a:extLst>
              <a:ext uri="{FF2B5EF4-FFF2-40B4-BE49-F238E27FC236}">
                <a16:creationId xmlns:a16="http://schemas.microsoft.com/office/drawing/2014/main" id="{9C753FE0-A1CC-41DD-962B-FA12AA195E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5910713"/>
              </p:ext>
            </p:extLst>
          </p:nvPr>
        </p:nvGraphicFramePr>
        <p:xfrm>
          <a:off x="4769872" y="1186064"/>
          <a:ext cx="6441187" cy="37321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7F103F-A089-4DD9-96D4-D37FCBA949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422339"/>
              </p:ext>
            </p:extLst>
          </p:nvPr>
        </p:nvGraphicFramePr>
        <p:xfrm>
          <a:off x="143771" y="907254"/>
          <a:ext cx="2631110" cy="501110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5400000" sx="101000" sy="101000" algn="ctr" rotWithShape="0">
                    <a:srgbClr val="CF285E">
                      <a:alpha val="79000"/>
                    </a:srgbClr>
                  </a:outerShdw>
                </a:effectLst>
                <a:tableStyleId>{073A0DAA-6AF3-43AB-8588-CEC1D06C72B9}</a:tableStyleId>
              </a:tblPr>
              <a:tblGrid>
                <a:gridCol w="1227955">
                  <a:extLst>
                    <a:ext uri="{9D8B030D-6E8A-4147-A177-3AD203B41FA5}">
                      <a16:colId xmlns:a16="http://schemas.microsoft.com/office/drawing/2014/main" val="4146355590"/>
                    </a:ext>
                  </a:extLst>
                </a:gridCol>
                <a:gridCol w="1403155">
                  <a:extLst>
                    <a:ext uri="{9D8B030D-6E8A-4147-A177-3AD203B41FA5}">
                      <a16:colId xmlns:a16="http://schemas.microsoft.com/office/drawing/2014/main" val="3022440732"/>
                    </a:ext>
                  </a:extLst>
                </a:gridCol>
              </a:tblGrid>
              <a:tr h="913127">
                <a:tc>
                  <a:txBody>
                    <a:bodyPr/>
                    <a:lstStyle/>
                    <a:p>
                      <a:r>
                        <a:rPr lang="en-US" dirty="0"/>
                        <a:t>clusters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% of Transactions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981826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374569067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101364164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855193271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448412425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781409686"/>
                  </a:ext>
                </a:extLst>
              </a:tr>
              <a:tr h="188589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496035938"/>
                  </a:ext>
                </a:extLst>
              </a:tr>
              <a:tr h="440374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692183587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323060528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652981690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451494079"/>
                  </a:ext>
                </a:extLst>
              </a:tr>
              <a:tr h="365251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1%</a:t>
                      </a:r>
                    </a:p>
                  </a:txBody>
                  <a:tcPr>
                    <a:pattFill prst="weave">
                      <a:fgClr>
                        <a:schemeClr val="bg2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2963335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5452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E068B9-1241-4266-B4C3-BA44E9ABA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BB5FF0F-60EA-4E2F-856B-82F1C1FDE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9B5E0D-2746-4FDE-8F73-E399C8320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167698" y="1224091"/>
            <a:ext cx="3856603" cy="4409819"/>
            <a:chOff x="4167698" y="1500698"/>
            <a:chExt cx="3856603" cy="4409819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F3A506A-1971-426B-B6B0-2218D2E60771}"/>
                </a:ext>
              </a:extLst>
            </p:cNvPr>
            <p:cNvSpPr/>
            <p:nvPr/>
          </p:nvSpPr>
          <p:spPr>
            <a:xfrm rot="18900000">
              <a:off x="4167698" y="1500698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31FBFBD-DB64-4D9F-A63D-608F22096FAE}"/>
                </a:ext>
              </a:extLst>
            </p:cNvPr>
            <p:cNvSpPr/>
            <p:nvPr/>
          </p:nvSpPr>
          <p:spPr>
            <a:xfrm rot="18900000">
              <a:off x="4167699" y="2053915"/>
              <a:ext cx="3856602" cy="3856602"/>
            </a:xfrm>
            <a:prstGeom prst="roundRect">
              <a:avLst>
                <a:gd name="adj" fmla="val 11080"/>
              </a:avLst>
            </a:prstGeom>
            <a:solidFill>
              <a:srgbClr val="CE295E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5FC8053-57CF-4264-9AE7-B51109B65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2739184" cy="2840643"/>
          </a:xfrm>
          <a:custGeom>
            <a:avLst/>
            <a:gdLst>
              <a:gd name="connsiteX0" fmla="*/ 0 w 2739184"/>
              <a:gd name="connsiteY0" fmla="*/ 0 h 2840643"/>
              <a:gd name="connsiteX1" fmla="*/ 2501897 w 2739184"/>
              <a:gd name="connsiteY1" fmla="*/ 0 h 2840643"/>
              <a:gd name="connsiteX2" fmla="*/ 2619703 w 2739184"/>
              <a:gd name="connsiteY2" fmla="*/ 117806 h 2840643"/>
              <a:gd name="connsiteX3" fmla="*/ 2619703 w 2739184"/>
              <a:gd name="connsiteY3" fmla="*/ 694710 h 2840643"/>
              <a:gd name="connsiteX4" fmla="*/ 593251 w 2739184"/>
              <a:gd name="connsiteY4" fmla="*/ 2721162 h 2840643"/>
              <a:gd name="connsiteX5" fmla="*/ 16347 w 2739184"/>
              <a:gd name="connsiteY5" fmla="*/ 2721162 h 2840643"/>
              <a:gd name="connsiteX6" fmla="*/ 0 w 2739184"/>
              <a:gd name="connsiteY6" fmla="*/ 2704815 h 2840643"/>
              <a:gd name="connsiteX7" fmla="*/ 0 w 2739184"/>
              <a:gd name="connsiteY7" fmla="*/ 0 h 284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9184" h="2840643">
                <a:moveTo>
                  <a:pt x="0" y="0"/>
                </a:moveTo>
                <a:lnTo>
                  <a:pt x="2501897" y="0"/>
                </a:lnTo>
                <a:lnTo>
                  <a:pt x="2619703" y="117806"/>
                </a:lnTo>
                <a:cubicBezTo>
                  <a:pt x="2779011" y="277113"/>
                  <a:pt x="2779011" y="535403"/>
                  <a:pt x="2619703" y="694710"/>
                </a:cubicBezTo>
                <a:lnTo>
                  <a:pt x="593251" y="2721162"/>
                </a:lnTo>
                <a:cubicBezTo>
                  <a:pt x="433944" y="2880470"/>
                  <a:pt x="175654" y="2880470"/>
                  <a:pt x="16347" y="2721162"/>
                </a:cubicBezTo>
                <a:lnTo>
                  <a:pt x="0" y="2704815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D426F9-F5BE-443A-9C80-5F6280C50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0470" y="297509"/>
            <a:ext cx="11471060" cy="6262983"/>
          </a:xfrm>
          <a:prstGeom prst="rect">
            <a:avLst/>
          </a:prstGeom>
          <a:noFill/>
          <a:ln>
            <a:solidFill>
              <a:srgbClr val="CE29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7C1C748-BEB2-48B6-8401-F2306D1A3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243693" y="561092"/>
            <a:ext cx="9095014" cy="6857999"/>
            <a:chOff x="223691" y="1455469"/>
            <a:chExt cx="5660167" cy="4679192"/>
          </a:xfrm>
          <a:noFill/>
          <a:effectLst>
            <a:outerShdw blurRad="50800" dist="50800" dir="5400000" sx="48000" sy="48000" algn="ctr" rotWithShape="0">
              <a:srgbClr val="000000">
                <a:alpha val="43137"/>
              </a:srgbClr>
            </a:outerShdw>
          </a:effectLst>
        </p:grpSpPr>
        <p:pic>
          <p:nvPicPr>
            <p:cNvPr id="12" name="Picture 11" descr="This is a computer monitor.">
              <a:extLst>
                <a:ext uri="{FF2B5EF4-FFF2-40B4-BE49-F238E27FC236}">
                  <a16:creationId xmlns:a16="http://schemas.microsoft.com/office/drawing/2014/main" id="{02FE2257-6224-4E1B-B163-03AC68814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91" y="1455469"/>
              <a:ext cx="5660167" cy="4679192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93BB40B-D880-422F-9E67-B83937D090B6}"/>
                </a:ext>
              </a:extLst>
            </p:cNvPr>
            <p:cNvSpPr/>
            <p:nvPr/>
          </p:nvSpPr>
          <p:spPr>
            <a:xfrm>
              <a:off x="2779454" y="4900079"/>
              <a:ext cx="548640" cy="3265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75740F8-3B2D-4342-9D69-EE4A846178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144644"/>
              </p:ext>
            </p:extLst>
          </p:nvPr>
        </p:nvGraphicFramePr>
        <p:xfrm>
          <a:off x="2634343" y="681073"/>
          <a:ext cx="5633722" cy="462244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5400000" algn="ctr" rotWithShape="0">
                    <a:srgbClr val="CF285E">
                      <a:alpha val="72000"/>
                    </a:srgbClr>
                  </a:outerShdw>
                </a:effectLst>
                <a:tableStyleId>{073A0DAA-6AF3-43AB-8588-CEC1D06C72B9}</a:tableStyleId>
              </a:tblPr>
              <a:tblGrid>
                <a:gridCol w="2816861">
                  <a:extLst>
                    <a:ext uri="{9D8B030D-6E8A-4147-A177-3AD203B41FA5}">
                      <a16:colId xmlns:a16="http://schemas.microsoft.com/office/drawing/2014/main" val="171122972"/>
                    </a:ext>
                  </a:extLst>
                </a:gridCol>
                <a:gridCol w="2816861">
                  <a:extLst>
                    <a:ext uri="{9D8B030D-6E8A-4147-A177-3AD203B41FA5}">
                      <a16:colId xmlns:a16="http://schemas.microsoft.com/office/drawing/2014/main" val="2989199884"/>
                    </a:ext>
                  </a:extLst>
                </a:gridCol>
              </a:tblGrid>
              <a:tr h="3852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CF285E"/>
                          </a:solidFill>
                        </a:rPr>
                        <a:t>clusters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CF285E"/>
                          </a:solidFill>
                        </a:rPr>
                        <a:t>mean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797135200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9.78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043052571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14.78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574444081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2.19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86084586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25.68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291997008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7.44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01070449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8.9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433657912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11.7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353214501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6.4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875831568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11.38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68527670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9.34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992749357"/>
                  </a:ext>
                </a:extLst>
              </a:tr>
              <a:tr h="385204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11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27272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916.25</a:t>
                      </a:r>
                    </a:p>
                  </a:txBody>
                  <a:tcPr>
                    <a:pattFill prst="pct25">
                      <a:fgClr>
                        <a:schemeClr val="accent2">
                          <a:lumMod val="50000"/>
                        </a:schemeClr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4020082775"/>
                  </a:ext>
                </a:extLst>
              </a:tr>
            </a:tbl>
          </a:graphicData>
        </a:graphic>
      </p:graphicFrame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DD10028-7AC5-430C-B84F-DCA8CF962E94}"/>
              </a:ext>
            </a:extLst>
          </p:cNvPr>
          <p:cNvSpPr/>
          <p:nvPr/>
        </p:nvSpPr>
        <p:spPr>
          <a:xfrm>
            <a:off x="3332481" y="141779"/>
            <a:ext cx="3952875" cy="492443"/>
          </a:xfrm>
          <a:prstGeom prst="roundRect">
            <a:avLst>
              <a:gd name="adj" fmla="val 50000"/>
            </a:avLst>
          </a:prstGeom>
          <a:solidFill>
            <a:srgbClr val="CE295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Average price spend on each cluster</a:t>
            </a:r>
          </a:p>
        </p:txBody>
      </p:sp>
    </p:spTree>
    <p:extLst>
      <p:ext uri="{BB962C8B-B14F-4D97-AF65-F5344CB8AC3E}">
        <p14:creationId xmlns:p14="http://schemas.microsoft.com/office/powerpoint/2010/main" val="1103929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BD90C54-A1D0-46AE-811A-7FCD71C84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9" y="-56795"/>
            <a:ext cx="12179822" cy="645759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653043-9706-4A8F-99E2-518CA3BA8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6089" y="-56796"/>
            <a:ext cx="12192000" cy="6457594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VEGETABLES               	               45%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BANANAS                 	               14%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MISCELLANEOUS PRODUCE   	11%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BERRIES                  	               9%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POULTRY -                   	               8%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CEREAL (COLD)             	               5%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DAIRY GALLONS             	               5%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YOGURT SINGLE SERVE                	2%</a:t>
            </a:r>
            <a:r>
              <a:rPr lang="en-US" dirty="0"/>
              <a:t>	</a:t>
            </a:r>
          </a:p>
          <a:p>
            <a:r>
              <a:rPr lang="en-US" dirty="0"/>
              <a:t>	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19464-7408-4CB8-9C8D-6CAE84CA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7319"/>
            <a:ext cx="10515600" cy="4985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1D134-7BBF-451B-A631-5F4F57AB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89828-C3DA-4597-BCE6-9ABD37A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BCE0B65-EA3A-426C-85CA-4043448BB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16275" y="16462"/>
            <a:ext cx="947484" cy="819637"/>
          </a:xfrm>
          <a:prstGeom prst="ellipse">
            <a:avLst/>
          </a:prstGeom>
          <a:solidFill>
            <a:srgbClr val="CE295E"/>
          </a:solidFill>
          <a:ln w="317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36" name="TextBox 47">
            <a:extLst>
              <a:ext uri="{FF2B5EF4-FFF2-40B4-BE49-F238E27FC236}">
                <a16:creationId xmlns:a16="http://schemas.microsoft.com/office/drawing/2014/main" id="{ADD28621-C404-41A6-85D1-1C963A241234}"/>
              </a:ext>
            </a:extLst>
          </p:cNvPr>
          <p:cNvSpPr txBox="1"/>
          <p:nvPr/>
        </p:nvSpPr>
        <p:spPr>
          <a:xfrm>
            <a:off x="211509" y="638409"/>
            <a:ext cx="3610329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12F29F0-E19B-43BF-BEF3-D4A48B394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09706" y="1410623"/>
            <a:ext cx="2482294" cy="3772838"/>
          </a:xfrm>
          <a:custGeom>
            <a:avLst/>
            <a:gdLst>
              <a:gd name="connsiteX0" fmla="*/ 1886419 w 2482294"/>
              <a:gd name="connsiteY0" fmla="*/ 0 h 3772838"/>
              <a:gd name="connsiteX1" fmla="*/ 2109942 w 2482294"/>
              <a:gd name="connsiteY1" fmla="*/ 92586 h 3772838"/>
              <a:gd name="connsiteX2" fmla="*/ 2482294 w 2482294"/>
              <a:gd name="connsiteY2" fmla="*/ 464938 h 3772838"/>
              <a:gd name="connsiteX3" fmla="*/ 2482294 w 2482294"/>
              <a:gd name="connsiteY3" fmla="*/ 3307900 h 3772838"/>
              <a:gd name="connsiteX4" fmla="*/ 2109942 w 2482294"/>
              <a:gd name="connsiteY4" fmla="*/ 3680252 h 3772838"/>
              <a:gd name="connsiteX5" fmla="*/ 1662896 w 2482294"/>
              <a:gd name="connsiteY5" fmla="*/ 3680252 h 3772838"/>
              <a:gd name="connsiteX6" fmla="*/ 92586 w 2482294"/>
              <a:gd name="connsiteY6" fmla="*/ 2109942 h 3772838"/>
              <a:gd name="connsiteX7" fmla="*/ 92586 w 2482294"/>
              <a:gd name="connsiteY7" fmla="*/ 1662896 h 3772838"/>
              <a:gd name="connsiteX8" fmla="*/ 1662896 w 2482294"/>
              <a:gd name="connsiteY8" fmla="*/ 92586 h 3772838"/>
              <a:gd name="connsiteX9" fmla="*/ 1886419 w 2482294"/>
              <a:gd name="connsiteY9" fmla="*/ 0 h 377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2294" h="3772838">
                <a:moveTo>
                  <a:pt x="1886419" y="0"/>
                </a:moveTo>
                <a:cubicBezTo>
                  <a:pt x="1967318" y="0"/>
                  <a:pt x="2048218" y="30862"/>
                  <a:pt x="2109942" y="92586"/>
                </a:cubicBezTo>
                <a:lnTo>
                  <a:pt x="2482294" y="464938"/>
                </a:lnTo>
                <a:lnTo>
                  <a:pt x="2482294" y="3307900"/>
                </a:lnTo>
                <a:lnTo>
                  <a:pt x="2109942" y="3680252"/>
                </a:lnTo>
                <a:cubicBezTo>
                  <a:pt x="1986494" y="3803700"/>
                  <a:pt x="1786344" y="3803700"/>
                  <a:pt x="1662896" y="3680252"/>
                </a:cubicBezTo>
                <a:lnTo>
                  <a:pt x="92586" y="2109942"/>
                </a:lnTo>
                <a:cubicBezTo>
                  <a:pt x="-30862" y="1986494"/>
                  <a:pt x="-30862" y="1786344"/>
                  <a:pt x="92586" y="1662896"/>
                </a:cubicBezTo>
                <a:lnTo>
                  <a:pt x="1662896" y="92586"/>
                </a:lnTo>
                <a:cubicBezTo>
                  <a:pt x="1724620" y="30862"/>
                  <a:pt x="1805520" y="0"/>
                  <a:pt x="1886419" y="0"/>
                </a:cubicBez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558C64-5F19-44FD-B6CB-6995E80A6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24282" y="589473"/>
            <a:ext cx="6052215" cy="5811325"/>
            <a:chOff x="631829" y="3155370"/>
            <a:chExt cx="3458504" cy="278677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03C21F7-6F42-4001-9105-1392AB928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6883" y="5538847"/>
              <a:ext cx="1174880" cy="372175"/>
            </a:xfrm>
            <a:custGeom>
              <a:avLst/>
              <a:gdLst>
                <a:gd name="T0" fmla="*/ 3037 w 3628"/>
                <a:gd name="T1" fmla="*/ 0 h 1149"/>
                <a:gd name="T2" fmla="*/ 1837 w 3628"/>
                <a:gd name="T3" fmla="*/ 0 h 1149"/>
                <a:gd name="T4" fmla="*/ 1792 w 3628"/>
                <a:gd name="T5" fmla="*/ 0 h 1149"/>
                <a:gd name="T6" fmla="*/ 591 w 3628"/>
                <a:gd name="T7" fmla="*/ 0 h 1149"/>
                <a:gd name="T8" fmla="*/ 592 w 3628"/>
                <a:gd name="T9" fmla="*/ 108 h 1149"/>
                <a:gd name="T10" fmla="*/ 594 w 3628"/>
                <a:gd name="T11" fmla="*/ 214 h 1149"/>
                <a:gd name="T12" fmla="*/ 598 w 3628"/>
                <a:gd name="T13" fmla="*/ 317 h 1149"/>
                <a:gd name="T14" fmla="*/ 600 w 3628"/>
                <a:gd name="T15" fmla="*/ 419 h 1149"/>
                <a:gd name="T16" fmla="*/ 600 w 3628"/>
                <a:gd name="T17" fmla="*/ 468 h 1149"/>
                <a:gd name="T18" fmla="*/ 599 w 3628"/>
                <a:gd name="T19" fmla="*/ 516 h 1149"/>
                <a:gd name="T20" fmla="*/ 597 w 3628"/>
                <a:gd name="T21" fmla="*/ 564 h 1149"/>
                <a:gd name="T22" fmla="*/ 594 w 3628"/>
                <a:gd name="T23" fmla="*/ 610 h 1149"/>
                <a:gd name="T24" fmla="*/ 590 w 3628"/>
                <a:gd name="T25" fmla="*/ 654 h 1149"/>
                <a:gd name="T26" fmla="*/ 584 w 3628"/>
                <a:gd name="T27" fmla="*/ 698 h 1149"/>
                <a:gd name="T28" fmla="*/ 576 w 3628"/>
                <a:gd name="T29" fmla="*/ 740 h 1149"/>
                <a:gd name="T30" fmla="*/ 567 w 3628"/>
                <a:gd name="T31" fmla="*/ 780 h 1149"/>
                <a:gd name="T32" fmla="*/ 554 w 3628"/>
                <a:gd name="T33" fmla="*/ 820 h 1149"/>
                <a:gd name="T34" fmla="*/ 540 w 3628"/>
                <a:gd name="T35" fmla="*/ 857 h 1149"/>
                <a:gd name="T36" fmla="*/ 524 w 3628"/>
                <a:gd name="T37" fmla="*/ 892 h 1149"/>
                <a:gd name="T38" fmla="*/ 504 w 3628"/>
                <a:gd name="T39" fmla="*/ 925 h 1149"/>
                <a:gd name="T40" fmla="*/ 482 w 3628"/>
                <a:gd name="T41" fmla="*/ 958 h 1149"/>
                <a:gd name="T42" fmla="*/ 458 w 3628"/>
                <a:gd name="T43" fmla="*/ 986 h 1149"/>
                <a:gd name="T44" fmla="*/ 429 w 3628"/>
                <a:gd name="T45" fmla="*/ 1014 h 1149"/>
                <a:gd name="T46" fmla="*/ 398 w 3628"/>
                <a:gd name="T47" fmla="*/ 1039 h 1149"/>
                <a:gd name="T48" fmla="*/ 363 w 3628"/>
                <a:gd name="T49" fmla="*/ 1062 h 1149"/>
                <a:gd name="T50" fmla="*/ 323 w 3628"/>
                <a:gd name="T51" fmla="*/ 1081 h 1149"/>
                <a:gd name="T52" fmla="*/ 281 w 3628"/>
                <a:gd name="T53" fmla="*/ 1100 h 1149"/>
                <a:gd name="T54" fmla="*/ 233 w 3628"/>
                <a:gd name="T55" fmla="*/ 1115 h 1149"/>
                <a:gd name="T56" fmla="*/ 182 w 3628"/>
                <a:gd name="T57" fmla="*/ 1128 h 1149"/>
                <a:gd name="T58" fmla="*/ 127 w 3628"/>
                <a:gd name="T59" fmla="*/ 1137 h 1149"/>
                <a:gd name="T60" fmla="*/ 66 w 3628"/>
                <a:gd name="T61" fmla="*/ 1144 h 1149"/>
                <a:gd name="T62" fmla="*/ 0 w 3628"/>
                <a:gd name="T63" fmla="*/ 1149 h 1149"/>
                <a:gd name="T64" fmla="*/ 1792 w 3628"/>
                <a:gd name="T65" fmla="*/ 1149 h 1149"/>
                <a:gd name="T66" fmla="*/ 1837 w 3628"/>
                <a:gd name="T67" fmla="*/ 1149 h 1149"/>
                <a:gd name="T68" fmla="*/ 3628 w 3628"/>
                <a:gd name="T69" fmla="*/ 1149 h 1149"/>
                <a:gd name="T70" fmla="*/ 3563 w 3628"/>
                <a:gd name="T71" fmla="*/ 1144 h 1149"/>
                <a:gd name="T72" fmla="*/ 3503 w 3628"/>
                <a:gd name="T73" fmla="*/ 1137 h 1149"/>
                <a:gd name="T74" fmla="*/ 3446 w 3628"/>
                <a:gd name="T75" fmla="*/ 1128 h 1149"/>
                <a:gd name="T76" fmla="*/ 3395 w 3628"/>
                <a:gd name="T77" fmla="*/ 1115 h 1149"/>
                <a:gd name="T78" fmla="*/ 3349 w 3628"/>
                <a:gd name="T79" fmla="*/ 1100 h 1149"/>
                <a:gd name="T80" fmla="*/ 3306 w 3628"/>
                <a:gd name="T81" fmla="*/ 1081 h 1149"/>
                <a:gd name="T82" fmla="*/ 3266 w 3628"/>
                <a:gd name="T83" fmla="*/ 1062 h 1149"/>
                <a:gd name="T84" fmla="*/ 3231 w 3628"/>
                <a:gd name="T85" fmla="*/ 1039 h 1149"/>
                <a:gd name="T86" fmla="*/ 3199 w 3628"/>
                <a:gd name="T87" fmla="*/ 1014 h 1149"/>
                <a:gd name="T88" fmla="*/ 3172 w 3628"/>
                <a:gd name="T89" fmla="*/ 986 h 1149"/>
                <a:gd name="T90" fmla="*/ 3146 w 3628"/>
                <a:gd name="T91" fmla="*/ 958 h 1149"/>
                <a:gd name="T92" fmla="*/ 3124 w 3628"/>
                <a:gd name="T93" fmla="*/ 925 h 1149"/>
                <a:gd name="T94" fmla="*/ 3104 w 3628"/>
                <a:gd name="T95" fmla="*/ 892 h 1149"/>
                <a:gd name="T96" fmla="*/ 3088 w 3628"/>
                <a:gd name="T97" fmla="*/ 857 h 1149"/>
                <a:gd name="T98" fmla="*/ 3074 w 3628"/>
                <a:gd name="T99" fmla="*/ 820 h 1149"/>
                <a:gd name="T100" fmla="*/ 3063 w 3628"/>
                <a:gd name="T101" fmla="*/ 780 h 1149"/>
                <a:gd name="T102" fmla="*/ 3053 w 3628"/>
                <a:gd name="T103" fmla="*/ 740 h 1149"/>
                <a:gd name="T104" fmla="*/ 3045 w 3628"/>
                <a:gd name="T105" fmla="*/ 698 h 1149"/>
                <a:gd name="T106" fmla="*/ 3040 w 3628"/>
                <a:gd name="T107" fmla="*/ 654 h 1149"/>
                <a:gd name="T108" fmla="*/ 3035 w 3628"/>
                <a:gd name="T109" fmla="*/ 610 h 1149"/>
                <a:gd name="T110" fmla="*/ 3031 w 3628"/>
                <a:gd name="T111" fmla="*/ 564 h 1149"/>
                <a:gd name="T112" fmla="*/ 3030 w 3628"/>
                <a:gd name="T113" fmla="*/ 516 h 1149"/>
                <a:gd name="T114" fmla="*/ 3029 w 3628"/>
                <a:gd name="T115" fmla="*/ 468 h 1149"/>
                <a:gd name="T116" fmla="*/ 3029 w 3628"/>
                <a:gd name="T117" fmla="*/ 419 h 1149"/>
                <a:gd name="T118" fmla="*/ 3030 w 3628"/>
                <a:gd name="T119" fmla="*/ 317 h 1149"/>
                <a:gd name="T120" fmla="*/ 3034 w 3628"/>
                <a:gd name="T121" fmla="*/ 214 h 1149"/>
                <a:gd name="T122" fmla="*/ 3036 w 3628"/>
                <a:gd name="T123" fmla="*/ 108 h 1149"/>
                <a:gd name="T124" fmla="*/ 3037 w 3628"/>
                <a:gd name="T1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28" h="1149">
                  <a:moveTo>
                    <a:pt x="3037" y="0"/>
                  </a:moveTo>
                  <a:lnTo>
                    <a:pt x="1837" y="0"/>
                  </a:lnTo>
                  <a:lnTo>
                    <a:pt x="1792" y="0"/>
                  </a:lnTo>
                  <a:lnTo>
                    <a:pt x="591" y="0"/>
                  </a:lnTo>
                  <a:lnTo>
                    <a:pt x="592" y="108"/>
                  </a:lnTo>
                  <a:lnTo>
                    <a:pt x="594" y="214"/>
                  </a:lnTo>
                  <a:lnTo>
                    <a:pt x="598" y="317"/>
                  </a:lnTo>
                  <a:lnTo>
                    <a:pt x="600" y="419"/>
                  </a:lnTo>
                  <a:lnTo>
                    <a:pt x="600" y="468"/>
                  </a:lnTo>
                  <a:lnTo>
                    <a:pt x="599" y="516"/>
                  </a:lnTo>
                  <a:lnTo>
                    <a:pt x="597" y="564"/>
                  </a:lnTo>
                  <a:lnTo>
                    <a:pt x="594" y="610"/>
                  </a:lnTo>
                  <a:lnTo>
                    <a:pt x="590" y="654"/>
                  </a:lnTo>
                  <a:lnTo>
                    <a:pt x="584" y="698"/>
                  </a:lnTo>
                  <a:lnTo>
                    <a:pt x="576" y="740"/>
                  </a:lnTo>
                  <a:lnTo>
                    <a:pt x="567" y="780"/>
                  </a:lnTo>
                  <a:lnTo>
                    <a:pt x="554" y="820"/>
                  </a:lnTo>
                  <a:lnTo>
                    <a:pt x="540" y="857"/>
                  </a:lnTo>
                  <a:lnTo>
                    <a:pt x="524" y="892"/>
                  </a:lnTo>
                  <a:lnTo>
                    <a:pt x="504" y="925"/>
                  </a:lnTo>
                  <a:lnTo>
                    <a:pt x="482" y="958"/>
                  </a:lnTo>
                  <a:lnTo>
                    <a:pt x="458" y="986"/>
                  </a:lnTo>
                  <a:lnTo>
                    <a:pt x="429" y="1014"/>
                  </a:lnTo>
                  <a:lnTo>
                    <a:pt x="398" y="1039"/>
                  </a:lnTo>
                  <a:lnTo>
                    <a:pt x="363" y="1062"/>
                  </a:lnTo>
                  <a:lnTo>
                    <a:pt x="323" y="1081"/>
                  </a:lnTo>
                  <a:lnTo>
                    <a:pt x="281" y="1100"/>
                  </a:lnTo>
                  <a:lnTo>
                    <a:pt x="233" y="1115"/>
                  </a:lnTo>
                  <a:lnTo>
                    <a:pt x="182" y="1128"/>
                  </a:lnTo>
                  <a:lnTo>
                    <a:pt x="127" y="1137"/>
                  </a:lnTo>
                  <a:lnTo>
                    <a:pt x="66" y="1144"/>
                  </a:lnTo>
                  <a:lnTo>
                    <a:pt x="0" y="1149"/>
                  </a:lnTo>
                  <a:lnTo>
                    <a:pt x="1792" y="1149"/>
                  </a:lnTo>
                  <a:lnTo>
                    <a:pt x="1837" y="1149"/>
                  </a:lnTo>
                  <a:lnTo>
                    <a:pt x="3628" y="1149"/>
                  </a:lnTo>
                  <a:lnTo>
                    <a:pt x="3563" y="1144"/>
                  </a:lnTo>
                  <a:lnTo>
                    <a:pt x="3503" y="1137"/>
                  </a:lnTo>
                  <a:lnTo>
                    <a:pt x="3446" y="1128"/>
                  </a:lnTo>
                  <a:lnTo>
                    <a:pt x="3395" y="1115"/>
                  </a:lnTo>
                  <a:lnTo>
                    <a:pt x="3349" y="1100"/>
                  </a:lnTo>
                  <a:lnTo>
                    <a:pt x="3306" y="1081"/>
                  </a:lnTo>
                  <a:lnTo>
                    <a:pt x="3266" y="1062"/>
                  </a:lnTo>
                  <a:lnTo>
                    <a:pt x="3231" y="1039"/>
                  </a:lnTo>
                  <a:lnTo>
                    <a:pt x="3199" y="1014"/>
                  </a:lnTo>
                  <a:lnTo>
                    <a:pt x="3172" y="986"/>
                  </a:lnTo>
                  <a:lnTo>
                    <a:pt x="3146" y="958"/>
                  </a:lnTo>
                  <a:lnTo>
                    <a:pt x="3124" y="925"/>
                  </a:lnTo>
                  <a:lnTo>
                    <a:pt x="3104" y="892"/>
                  </a:lnTo>
                  <a:lnTo>
                    <a:pt x="3088" y="857"/>
                  </a:lnTo>
                  <a:lnTo>
                    <a:pt x="3074" y="820"/>
                  </a:lnTo>
                  <a:lnTo>
                    <a:pt x="3063" y="780"/>
                  </a:lnTo>
                  <a:lnTo>
                    <a:pt x="3053" y="740"/>
                  </a:lnTo>
                  <a:lnTo>
                    <a:pt x="3045" y="698"/>
                  </a:lnTo>
                  <a:lnTo>
                    <a:pt x="3040" y="654"/>
                  </a:lnTo>
                  <a:lnTo>
                    <a:pt x="3035" y="610"/>
                  </a:lnTo>
                  <a:lnTo>
                    <a:pt x="3031" y="564"/>
                  </a:lnTo>
                  <a:lnTo>
                    <a:pt x="3030" y="516"/>
                  </a:lnTo>
                  <a:lnTo>
                    <a:pt x="3029" y="468"/>
                  </a:lnTo>
                  <a:lnTo>
                    <a:pt x="3029" y="419"/>
                  </a:lnTo>
                  <a:lnTo>
                    <a:pt x="3030" y="317"/>
                  </a:lnTo>
                  <a:lnTo>
                    <a:pt x="3034" y="214"/>
                  </a:lnTo>
                  <a:lnTo>
                    <a:pt x="3036" y="108"/>
                  </a:lnTo>
                  <a:lnTo>
                    <a:pt x="303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77000">
                  <a:schemeClr val="bg1">
                    <a:lumMod val="85000"/>
                  </a:schemeClr>
                </a:gs>
                <a:gs pos="37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BADD212-C9EC-4549-BFBC-540585A96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103" y="5908428"/>
              <a:ext cx="1190442" cy="33717"/>
            </a:xfrm>
            <a:custGeom>
              <a:avLst/>
              <a:gdLst>
                <a:gd name="T0" fmla="*/ 53 w 3673"/>
                <a:gd name="T1" fmla="*/ 0 h 105"/>
                <a:gd name="T2" fmla="*/ 3621 w 3673"/>
                <a:gd name="T3" fmla="*/ 0 h 105"/>
                <a:gd name="T4" fmla="*/ 3631 w 3673"/>
                <a:gd name="T5" fmla="*/ 2 h 105"/>
                <a:gd name="T6" fmla="*/ 3640 w 3673"/>
                <a:gd name="T7" fmla="*/ 5 h 105"/>
                <a:gd name="T8" fmla="*/ 3650 w 3673"/>
                <a:gd name="T9" fmla="*/ 10 h 105"/>
                <a:gd name="T10" fmla="*/ 3658 w 3673"/>
                <a:gd name="T11" fmla="*/ 15 h 105"/>
                <a:gd name="T12" fmla="*/ 3664 w 3673"/>
                <a:gd name="T13" fmla="*/ 24 h 105"/>
                <a:gd name="T14" fmla="*/ 3668 w 3673"/>
                <a:gd name="T15" fmla="*/ 33 h 105"/>
                <a:gd name="T16" fmla="*/ 3672 w 3673"/>
                <a:gd name="T17" fmla="*/ 42 h 105"/>
                <a:gd name="T18" fmla="*/ 3673 w 3673"/>
                <a:gd name="T19" fmla="*/ 53 h 105"/>
                <a:gd name="T20" fmla="*/ 3673 w 3673"/>
                <a:gd name="T21" fmla="*/ 53 h 105"/>
                <a:gd name="T22" fmla="*/ 3672 w 3673"/>
                <a:gd name="T23" fmla="*/ 63 h 105"/>
                <a:gd name="T24" fmla="*/ 3668 w 3673"/>
                <a:gd name="T25" fmla="*/ 73 h 105"/>
                <a:gd name="T26" fmla="*/ 3664 w 3673"/>
                <a:gd name="T27" fmla="*/ 81 h 105"/>
                <a:gd name="T28" fmla="*/ 3658 w 3673"/>
                <a:gd name="T29" fmla="*/ 90 h 105"/>
                <a:gd name="T30" fmla="*/ 3650 w 3673"/>
                <a:gd name="T31" fmla="*/ 95 h 105"/>
                <a:gd name="T32" fmla="*/ 3640 w 3673"/>
                <a:gd name="T33" fmla="*/ 100 h 105"/>
                <a:gd name="T34" fmla="*/ 3631 w 3673"/>
                <a:gd name="T35" fmla="*/ 103 h 105"/>
                <a:gd name="T36" fmla="*/ 3621 w 3673"/>
                <a:gd name="T37" fmla="*/ 105 h 105"/>
                <a:gd name="T38" fmla="*/ 53 w 3673"/>
                <a:gd name="T39" fmla="*/ 105 h 105"/>
                <a:gd name="T40" fmla="*/ 42 w 3673"/>
                <a:gd name="T41" fmla="*/ 103 h 105"/>
                <a:gd name="T42" fmla="*/ 32 w 3673"/>
                <a:gd name="T43" fmla="*/ 100 h 105"/>
                <a:gd name="T44" fmla="*/ 24 w 3673"/>
                <a:gd name="T45" fmla="*/ 95 h 105"/>
                <a:gd name="T46" fmla="*/ 16 w 3673"/>
                <a:gd name="T47" fmla="*/ 90 h 105"/>
                <a:gd name="T48" fmla="*/ 9 w 3673"/>
                <a:gd name="T49" fmla="*/ 81 h 105"/>
                <a:gd name="T50" fmla="*/ 4 w 3673"/>
                <a:gd name="T51" fmla="*/ 73 h 105"/>
                <a:gd name="T52" fmla="*/ 2 w 3673"/>
                <a:gd name="T53" fmla="*/ 63 h 105"/>
                <a:gd name="T54" fmla="*/ 0 w 3673"/>
                <a:gd name="T55" fmla="*/ 53 h 105"/>
                <a:gd name="T56" fmla="*/ 0 w 3673"/>
                <a:gd name="T57" fmla="*/ 53 h 105"/>
                <a:gd name="T58" fmla="*/ 2 w 3673"/>
                <a:gd name="T59" fmla="*/ 42 h 105"/>
                <a:gd name="T60" fmla="*/ 4 w 3673"/>
                <a:gd name="T61" fmla="*/ 33 h 105"/>
                <a:gd name="T62" fmla="*/ 9 w 3673"/>
                <a:gd name="T63" fmla="*/ 24 h 105"/>
                <a:gd name="T64" fmla="*/ 16 w 3673"/>
                <a:gd name="T65" fmla="*/ 15 h 105"/>
                <a:gd name="T66" fmla="*/ 24 w 3673"/>
                <a:gd name="T67" fmla="*/ 10 h 105"/>
                <a:gd name="T68" fmla="*/ 32 w 3673"/>
                <a:gd name="T69" fmla="*/ 5 h 105"/>
                <a:gd name="T70" fmla="*/ 42 w 3673"/>
                <a:gd name="T71" fmla="*/ 2 h 105"/>
                <a:gd name="T72" fmla="*/ 53 w 3673"/>
                <a:gd name="T7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73" h="105">
                  <a:moveTo>
                    <a:pt x="53" y="0"/>
                  </a:moveTo>
                  <a:lnTo>
                    <a:pt x="3621" y="0"/>
                  </a:lnTo>
                  <a:lnTo>
                    <a:pt x="3631" y="2"/>
                  </a:lnTo>
                  <a:lnTo>
                    <a:pt x="3640" y="5"/>
                  </a:lnTo>
                  <a:lnTo>
                    <a:pt x="3650" y="10"/>
                  </a:lnTo>
                  <a:lnTo>
                    <a:pt x="3658" y="15"/>
                  </a:lnTo>
                  <a:lnTo>
                    <a:pt x="3664" y="24"/>
                  </a:lnTo>
                  <a:lnTo>
                    <a:pt x="3668" y="33"/>
                  </a:lnTo>
                  <a:lnTo>
                    <a:pt x="3672" y="42"/>
                  </a:lnTo>
                  <a:lnTo>
                    <a:pt x="3673" y="53"/>
                  </a:lnTo>
                  <a:lnTo>
                    <a:pt x="3673" y="53"/>
                  </a:lnTo>
                  <a:lnTo>
                    <a:pt x="3672" y="63"/>
                  </a:lnTo>
                  <a:lnTo>
                    <a:pt x="3668" y="73"/>
                  </a:lnTo>
                  <a:lnTo>
                    <a:pt x="3664" y="81"/>
                  </a:lnTo>
                  <a:lnTo>
                    <a:pt x="3658" y="90"/>
                  </a:lnTo>
                  <a:lnTo>
                    <a:pt x="3650" y="95"/>
                  </a:lnTo>
                  <a:lnTo>
                    <a:pt x="3640" y="100"/>
                  </a:lnTo>
                  <a:lnTo>
                    <a:pt x="3631" y="103"/>
                  </a:lnTo>
                  <a:lnTo>
                    <a:pt x="3621" y="105"/>
                  </a:lnTo>
                  <a:lnTo>
                    <a:pt x="53" y="105"/>
                  </a:lnTo>
                  <a:lnTo>
                    <a:pt x="42" y="103"/>
                  </a:lnTo>
                  <a:lnTo>
                    <a:pt x="32" y="100"/>
                  </a:lnTo>
                  <a:lnTo>
                    <a:pt x="24" y="95"/>
                  </a:lnTo>
                  <a:lnTo>
                    <a:pt x="16" y="90"/>
                  </a:lnTo>
                  <a:lnTo>
                    <a:pt x="9" y="81"/>
                  </a:lnTo>
                  <a:lnTo>
                    <a:pt x="4" y="73"/>
                  </a:lnTo>
                  <a:lnTo>
                    <a:pt x="2" y="6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2" y="42"/>
                  </a:lnTo>
                  <a:lnTo>
                    <a:pt x="4" y="33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24" y="10"/>
                  </a:lnTo>
                  <a:lnTo>
                    <a:pt x="32" y="5"/>
                  </a:lnTo>
                  <a:lnTo>
                    <a:pt x="42" y="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65000"/>
                  </a:schemeClr>
                </a:gs>
                <a:gs pos="4400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D791EF4-39E0-4615-B2DA-2533EE298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397742"/>
            </a:xfrm>
            <a:custGeom>
              <a:avLst/>
              <a:gdLst>
                <a:gd name="T0" fmla="*/ 10459 w 10666"/>
                <a:gd name="T1" fmla="*/ 0 h 7397"/>
                <a:gd name="T2" fmla="*/ 10500 w 10666"/>
                <a:gd name="T3" fmla="*/ 5 h 7397"/>
                <a:gd name="T4" fmla="*/ 10539 w 10666"/>
                <a:gd name="T5" fmla="*/ 16 h 7397"/>
                <a:gd name="T6" fmla="*/ 10575 w 10666"/>
                <a:gd name="T7" fmla="*/ 36 h 7397"/>
                <a:gd name="T8" fmla="*/ 10605 w 10666"/>
                <a:gd name="T9" fmla="*/ 61 h 7397"/>
                <a:gd name="T10" fmla="*/ 10630 w 10666"/>
                <a:gd name="T11" fmla="*/ 91 h 7397"/>
                <a:gd name="T12" fmla="*/ 10650 w 10666"/>
                <a:gd name="T13" fmla="*/ 127 h 7397"/>
                <a:gd name="T14" fmla="*/ 10661 w 10666"/>
                <a:gd name="T15" fmla="*/ 166 h 7397"/>
                <a:gd name="T16" fmla="*/ 10666 w 10666"/>
                <a:gd name="T17" fmla="*/ 207 h 7397"/>
                <a:gd name="T18" fmla="*/ 10665 w 10666"/>
                <a:gd name="T19" fmla="*/ 7211 h 7397"/>
                <a:gd name="T20" fmla="*/ 10657 w 10666"/>
                <a:gd name="T21" fmla="*/ 7251 h 7397"/>
                <a:gd name="T22" fmla="*/ 10641 w 10666"/>
                <a:gd name="T23" fmla="*/ 7288 h 7397"/>
                <a:gd name="T24" fmla="*/ 10619 w 10666"/>
                <a:gd name="T25" fmla="*/ 7321 h 7397"/>
                <a:gd name="T26" fmla="*/ 10591 w 10666"/>
                <a:gd name="T27" fmla="*/ 7350 h 7397"/>
                <a:gd name="T28" fmla="*/ 10557 w 10666"/>
                <a:gd name="T29" fmla="*/ 7372 h 7397"/>
                <a:gd name="T30" fmla="*/ 10520 w 10666"/>
                <a:gd name="T31" fmla="*/ 7388 h 7397"/>
                <a:gd name="T32" fmla="*/ 10480 w 10666"/>
                <a:gd name="T33" fmla="*/ 7396 h 7397"/>
                <a:gd name="T34" fmla="*/ 207 w 10666"/>
                <a:gd name="T35" fmla="*/ 7397 h 7397"/>
                <a:gd name="T36" fmla="*/ 165 w 10666"/>
                <a:gd name="T37" fmla="*/ 7393 h 7397"/>
                <a:gd name="T38" fmla="*/ 126 w 10666"/>
                <a:gd name="T39" fmla="*/ 7381 h 7397"/>
                <a:gd name="T40" fmla="*/ 91 w 10666"/>
                <a:gd name="T41" fmla="*/ 7361 h 7397"/>
                <a:gd name="T42" fmla="*/ 60 w 10666"/>
                <a:gd name="T43" fmla="*/ 7336 h 7397"/>
                <a:gd name="T44" fmla="*/ 34 w 10666"/>
                <a:gd name="T45" fmla="*/ 7306 h 7397"/>
                <a:gd name="T46" fmla="*/ 16 w 10666"/>
                <a:gd name="T47" fmla="*/ 7270 h 7397"/>
                <a:gd name="T48" fmla="*/ 3 w 10666"/>
                <a:gd name="T49" fmla="*/ 7232 h 7397"/>
                <a:gd name="T50" fmla="*/ 0 w 10666"/>
                <a:gd name="T51" fmla="*/ 7190 h 7397"/>
                <a:gd name="T52" fmla="*/ 1 w 10666"/>
                <a:gd name="T53" fmla="*/ 186 h 7397"/>
                <a:gd name="T54" fmla="*/ 9 w 10666"/>
                <a:gd name="T55" fmla="*/ 146 h 7397"/>
                <a:gd name="T56" fmla="*/ 24 w 10666"/>
                <a:gd name="T57" fmla="*/ 109 h 7397"/>
                <a:gd name="T58" fmla="*/ 47 w 10666"/>
                <a:gd name="T59" fmla="*/ 75 h 7397"/>
                <a:gd name="T60" fmla="*/ 75 w 10666"/>
                <a:gd name="T61" fmla="*/ 47 h 7397"/>
                <a:gd name="T62" fmla="*/ 108 w 10666"/>
                <a:gd name="T63" fmla="*/ 25 h 7397"/>
                <a:gd name="T64" fmla="*/ 146 w 10666"/>
                <a:gd name="T65" fmla="*/ 9 h 7397"/>
                <a:gd name="T66" fmla="*/ 186 w 10666"/>
                <a:gd name="T67" fmla="*/ 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666" h="7397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7190"/>
                  </a:lnTo>
                  <a:lnTo>
                    <a:pt x="10665" y="7211"/>
                  </a:lnTo>
                  <a:lnTo>
                    <a:pt x="10661" y="7232"/>
                  </a:lnTo>
                  <a:lnTo>
                    <a:pt x="10657" y="7251"/>
                  </a:lnTo>
                  <a:lnTo>
                    <a:pt x="10650" y="7270"/>
                  </a:lnTo>
                  <a:lnTo>
                    <a:pt x="10641" y="7288"/>
                  </a:lnTo>
                  <a:lnTo>
                    <a:pt x="10630" y="7306"/>
                  </a:lnTo>
                  <a:lnTo>
                    <a:pt x="10619" y="7321"/>
                  </a:lnTo>
                  <a:lnTo>
                    <a:pt x="10605" y="7336"/>
                  </a:lnTo>
                  <a:lnTo>
                    <a:pt x="10591" y="7350"/>
                  </a:lnTo>
                  <a:lnTo>
                    <a:pt x="10575" y="7361"/>
                  </a:lnTo>
                  <a:lnTo>
                    <a:pt x="10557" y="7372"/>
                  </a:lnTo>
                  <a:lnTo>
                    <a:pt x="10539" y="7381"/>
                  </a:lnTo>
                  <a:lnTo>
                    <a:pt x="10520" y="7388"/>
                  </a:lnTo>
                  <a:lnTo>
                    <a:pt x="10500" y="7393"/>
                  </a:lnTo>
                  <a:lnTo>
                    <a:pt x="10480" y="7396"/>
                  </a:lnTo>
                  <a:lnTo>
                    <a:pt x="10459" y="7397"/>
                  </a:lnTo>
                  <a:lnTo>
                    <a:pt x="207" y="7397"/>
                  </a:lnTo>
                  <a:lnTo>
                    <a:pt x="186" y="7396"/>
                  </a:lnTo>
                  <a:lnTo>
                    <a:pt x="165" y="7393"/>
                  </a:lnTo>
                  <a:lnTo>
                    <a:pt x="146" y="7388"/>
                  </a:lnTo>
                  <a:lnTo>
                    <a:pt x="126" y="7381"/>
                  </a:lnTo>
                  <a:lnTo>
                    <a:pt x="108" y="7372"/>
                  </a:lnTo>
                  <a:lnTo>
                    <a:pt x="91" y="7361"/>
                  </a:lnTo>
                  <a:lnTo>
                    <a:pt x="75" y="7350"/>
                  </a:lnTo>
                  <a:lnTo>
                    <a:pt x="60" y="7336"/>
                  </a:lnTo>
                  <a:lnTo>
                    <a:pt x="47" y="7321"/>
                  </a:lnTo>
                  <a:lnTo>
                    <a:pt x="34" y="7306"/>
                  </a:lnTo>
                  <a:lnTo>
                    <a:pt x="24" y="7288"/>
                  </a:lnTo>
                  <a:lnTo>
                    <a:pt x="16" y="7270"/>
                  </a:lnTo>
                  <a:lnTo>
                    <a:pt x="9" y="7251"/>
                  </a:lnTo>
                  <a:lnTo>
                    <a:pt x="3" y="7232"/>
                  </a:lnTo>
                  <a:lnTo>
                    <a:pt x="1" y="7211"/>
                  </a:lnTo>
                  <a:lnTo>
                    <a:pt x="0" y="7190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tint val="66000"/>
                    <a:satMod val="160000"/>
                  </a:schemeClr>
                </a:gs>
                <a:gs pos="50000">
                  <a:schemeClr val="bg1">
                    <a:lumMod val="75000"/>
                    <a:tint val="44500"/>
                    <a:satMod val="160000"/>
                  </a:schemeClr>
                </a:gs>
                <a:gs pos="100000">
                  <a:schemeClr val="bg1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A2C0B88-74DA-45C0-BA2B-E2D1881F6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086515"/>
            </a:xfrm>
            <a:custGeom>
              <a:avLst/>
              <a:gdLst>
                <a:gd name="T0" fmla="*/ 207 w 10666"/>
                <a:gd name="T1" fmla="*/ 0 h 6436"/>
                <a:gd name="T2" fmla="*/ 10459 w 10666"/>
                <a:gd name="T3" fmla="*/ 0 h 6436"/>
                <a:gd name="T4" fmla="*/ 10480 w 10666"/>
                <a:gd name="T5" fmla="*/ 1 h 6436"/>
                <a:gd name="T6" fmla="*/ 10500 w 10666"/>
                <a:gd name="T7" fmla="*/ 5 h 6436"/>
                <a:gd name="T8" fmla="*/ 10520 w 10666"/>
                <a:gd name="T9" fmla="*/ 9 h 6436"/>
                <a:gd name="T10" fmla="*/ 10539 w 10666"/>
                <a:gd name="T11" fmla="*/ 16 h 6436"/>
                <a:gd name="T12" fmla="*/ 10557 w 10666"/>
                <a:gd name="T13" fmla="*/ 25 h 6436"/>
                <a:gd name="T14" fmla="*/ 10575 w 10666"/>
                <a:gd name="T15" fmla="*/ 36 h 6436"/>
                <a:gd name="T16" fmla="*/ 10591 w 10666"/>
                <a:gd name="T17" fmla="*/ 47 h 6436"/>
                <a:gd name="T18" fmla="*/ 10605 w 10666"/>
                <a:gd name="T19" fmla="*/ 61 h 6436"/>
                <a:gd name="T20" fmla="*/ 10619 w 10666"/>
                <a:gd name="T21" fmla="*/ 75 h 6436"/>
                <a:gd name="T22" fmla="*/ 10630 w 10666"/>
                <a:gd name="T23" fmla="*/ 91 h 6436"/>
                <a:gd name="T24" fmla="*/ 10641 w 10666"/>
                <a:gd name="T25" fmla="*/ 109 h 6436"/>
                <a:gd name="T26" fmla="*/ 10650 w 10666"/>
                <a:gd name="T27" fmla="*/ 127 h 6436"/>
                <a:gd name="T28" fmla="*/ 10657 w 10666"/>
                <a:gd name="T29" fmla="*/ 146 h 6436"/>
                <a:gd name="T30" fmla="*/ 10661 w 10666"/>
                <a:gd name="T31" fmla="*/ 166 h 6436"/>
                <a:gd name="T32" fmla="*/ 10665 w 10666"/>
                <a:gd name="T33" fmla="*/ 186 h 6436"/>
                <a:gd name="T34" fmla="*/ 10666 w 10666"/>
                <a:gd name="T35" fmla="*/ 207 h 6436"/>
                <a:gd name="T36" fmla="*/ 10666 w 10666"/>
                <a:gd name="T37" fmla="*/ 6436 h 6436"/>
                <a:gd name="T38" fmla="*/ 0 w 10666"/>
                <a:gd name="T39" fmla="*/ 6436 h 6436"/>
                <a:gd name="T40" fmla="*/ 0 w 10666"/>
                <a:gd name="T41" fmla="*/ 207 h 6436"/>
                <a:gd name="T42" fmla="*/ 1 w 10666"/>
                <a:gd name="T43" fmla="*/ 186 h 6436"/>
                <a:gd name="T44" fmla="*/ 3 w 10666"/>
                <a:gd name="T45" fmla="*/ 166 h 6436"/>
                <a:gd name="T46" fmla="*/ 9 w 10666"/>
                <a:gd name="T47" fmla="*/ 146 h 6436"/>
                <a:gd name="T48" fmla="*/ 16 w 10666"/>
                <a:gd name="T49" fmla="*/ 127 h 6436"/>
                <a:gd name="T50" fmla="*/ 24 w 10666"/>
                <a:gd name="T51" fmla="*/ 109 h 6436"/>
                <a:gd name="T52" fmla="*/ 34 w 10666"/>
                <a:gd name="T53" fmla="*/ 91 h 6436"/>
                <a:gd name="T54" fmla="*/ 47 w 10666"/>
                <a:gd name="T55" fmla="*/ 75 h 6436"/>
                <a:gd name="T56" fmla="*/ 60 w 10666"/>
                <a:gd name="T57" fmla="*/ 61 h 6436"/>
                <a:gd name="T58" fmla="*/ 75 w 10666"/>
                <a:gd name="T59" fmla="*/ 47 h 6436"/>
                <a:gd name="T60" fmla="*/ 91 w 10666"/>
                <a:gd name="T61" fmla="*/ 36 h 6436"/>
                <a:gd name="T62" fmla="*/ 108 w 10666"/>
                <a:gd name="T63" fmla="*/ 25 h 6436"/>
                <a:gd name="T64" fmla="*/ 126 w 10666"/>
                <a:gd name="T65" fmla="*/ 16 h 6436"/>
                <a:gd name="T66" fmla="*/ 146 w 10666"/>
                <a:gd name="T67" fmla="*/ 9 h 6436"/>
                <a:gd name="T68" fmla="*/ 165 w 10666"/>
                <a:gd name="T69" fmla="*/ 5 h 6436"/>
                <a:gd name="T70" fmla="*/ 186 w 10666"/>
                <a:gd name="T71" fmla="*/ 1 h 6436"/>
                <a:gd name="T72" fmla="*/ 207 w 10666"/>
                <a:gd name="T73" fmla="*/ 0 h 6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666" h="6436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6436"/>
                  </a:lnTo>
                  <a:lnTo>
                    <a:pt x="0" y="6436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9A22C5B2-38A3-42BA-A2A5-9C226BBCFF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18167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DCBA333A-EC40-4F75-8BEA-578C20AC3B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337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D9EE697-72E5-4550-BEC8-BBC473AAE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5333" y="5052556"/>
              <a:ext cx="1531494" cy="54465"/>
            </a:xfrm>
            <a:custGeom>
              <a:avLst/>
              <a:gdLst>
                <a:gd name="T0" fmla="*/ 112 w 4724"/>
                <a:gd name="T1" fmla="*/ 0 h 169"/>
                <a:gd name="T2" fmla="*/ 4569 w 4724"/>
                <a:gd name="T3" fmla="*/ 0 h 169"/>
                <a:gd name="T4" fmla="*/ 4724 w 4724"/>
                <a:gd name="T5" fmla="*/ 169 h 169"/>
                <a:gd name="T6" fmla="*/ 0 w 4724"/>
                <a:gd name="T7" fmla="*/ 169 h 169"/>
                <a:gd name="T8" fmla="*/ 112 w 4724"/>
                <a:gd name="T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4" h="169">
                  <a:moveTo>
                    <a:pt x="112" y="0"/>
                  </a:moveTo>
                  <a:lnTo>
                    <a:pt x="4569" y="0"/>
                  </a:lnTo>
                  <a:lnTo>
                    <a:pt x="4724" y="169"/>
                  </a:lnTo>
                  <a:lnTo>
                    <a:pt x="0" y="16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BDB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BB6FC8DA-FF34-4385-94AD-1D87B3EE0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9259" y="3155370"/>
              <a:ext cx="1901074" cy="2045019"/>
            </a:xfrm>
            <a:custGeom>
              <a:avLst/>
              <a:gdLst>
                <a:gd name="T0" fmla="*/ 3815 w 5865"/>
                <a:gd name="T1" fmla="*/ 0 h 6311"/>
                <a:gd name="T2" fmla="*/ 5660 w 5865"/>
                <a:gd name="T3" fmla="*/ 0 h 6311"/>
                <a:gd name="T4" fmla="*/ 5681 w 5865"/>
                <a:gd name="T5" fmla="*/ 1 h 6311"/>
                <a:gd name="T6" fmla="*/ 5702 w 5865"/>
                <a:gd name="T7" fmla="*/ 4 h 6311"/>
                <a:gd name="T8" fmla="*/ 5721 w 5865"/>
                <a:gd name="T9" fmla="*/ 9 h 6311"/>
                <a:gd name="T10" fmla="*/ 5740 w 5865"/>
                <a:gd name="T11" fmla="*/ 16 h 6311"/>
                <a:gd name="T12" fmla="*/ 5758 w 5865"/>
                <a:gd name="T13" fmla="*/ 24 h 6311"/>
                <a:gd name="T14" fmla="*/ 5775 w 5865"/>
                <a:gd name="T15" fmla="*/ 34 h 6311"/>
                <a:gd name="T16" fmla="*/ 5791 w 5865"/>
                <a:gd name="T17" fmla="*/ 46 h 6311"/>
                <a:gd name="T18" fmla="*/ 5805 w 5865"/>
                <a:gd name="T19" fmla="*/ 60 h 6311"/>
                <a:gd name="T20" fmla="*/ 5819 w 5865"/>
                <a:gd name="T21" fmla="*/ 74 h 6311"/>
                <a:gd name="T22" fmla="*/ 5830 w 5865"/>
                <a:gd name="T23" fmla="*/ 90 h 6311"/>
                <a:gd name="T24" fmla="*/ 5841 w 5865"/>
                <a:gd name="T25" fmla="*/ 106 h 6311"/>
                <a:gd name="T26" fmla="*/ 5849 w 5865"/>
                <a:gd name="T27" fmla="*/ 125 h 6311"/>
                <a:gd name="T28" fmla="*/ 5856 w 5865"/>
                <a:gd name="T29" fmla="*/ 143 h 6311"/>
                <a:gd name="T30" fmla="*/ 5861 w 5865"/>
                <a:gd name="T31" fmla="*/ 163 h 6311"/>
                <a:gd name="T32" fmla="*/ 5864 w 5865"/>
                <a:gd name="T33" fmla="*/ 182 h 6311"/>
                <a:gd name="T34" fmla="*/ 5865 w 5865"/>
                <a:gd name="T35" fmla="*/ 203 h 6311"/>
                <a:gd name="T36" fmla="*/ 5865 w 5865"/>
                <a:gd name="T37" fmla="*/ 6311 h 6311"/>
                <a:gd name="T38" fmla="*/ 0 w 5865"/>
                <a:gd name="T39" fmla="*/ 6311 h 6311"/>
                <a:gd name="T40" fmla="*/ 3815 w 5865"/>
                <a:gd name="T41" fmla="*/ 0 h 6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65" h="6311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36000"/>
                  </a:schemeClr>
                </a:gs>
                <a:gs pos="50000">
                  <a:schemeClr val="bg1">
                    <a:alpha val="1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6F4CA26-D2F0-4BB4-90D9-BDD68DA84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64061"/>
            <a:ext cx="747365" cy="1640222"/>
          </a:xfrm>
          <a:custGeom>
            <a:avLst/>
            <a:gdLst>
              <a:gd name="connsiteX0" fmla="*/ 0 w 747365"/>
              <a:gd name="connsiteY0" fmla="*/ 0 h 1640222"/>
              <a:gd name="connsiteX1" fmla="*/ 695927 w 747365"/>
              <a:gd name="connsiteY1" fmla="*/ 695927 h 1640222"/>
              <a:gd name="connsiteX2" fmla="*/ 695927 w 747365"/>
              <a:gd name="connsiteY2" fmla="*/ 944295 h 1640222"/>
              <a:gd name="connsiteX3" fmla="*/ 0 w 747365"/>
              <a:gd name="connsiteY3" fmla="*/ 1640222 h 1640222"/>
              <a:gd name="connsiteX4" fmla="*/ 0 w 747365"/>
              <a:gd name="connsiteY4" fmla="*/ 0 h 1640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365" h="1640222">
                <a:moveTo>
                  <a:pt x="0" y="0"/>
                </a:moveTo>
                <a:lnTo>
                  <a:pt x="695927" y="695927"/>
                </a:lnTo>
                <a:cubicBezTo>
                  <a:pt x="764512" y="764512"/>
                  <a:pt x="764512" y="875710"/>
                  <a:pt x="695927" y="944295"/>
                </a:cubicBezTo>
                <a:lnTo>
                  <a:pt x="0" y="1640222"/>
                </a:lnTo>
                <a:lnTo>
                  <a:pt x="0" y="0"/>
                </a:ln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Chart 23" descr="This is a chart. ">
            <a:extLst>
              <a:ext uri="{FF2B5EF4-FFF2-40B4-BE49-F238E27FC236}">
                <a16:creationId xmlns:a16="http://schemas.microsoft.com/office/drawing/2014/main" id="{E8AB4115-6FF0-4671-B7CC-CA1EDB1D9B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7411125"/>
              </p:ext>
            </p:extLst>
          </p:nvPr>
        </p:nvGraphicFramePr>
        <p:xfrm>
          <a:off x="6045328" y="213142"/>
          <a:ext cx="5763755" cy="4284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34338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BD90C54-A1D0-46AE-811A-7FCD71C84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9" y="-56795"/>
            <a:ext cx="12179822" cy="645759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653043-9706-4A8F-99E2-518CA3BA8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95250" y="-91952"/>
            <a:ext cx="12192000" cy="6457594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YOGURT SINGLE SERVE        	50%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BANANAS                  	              14%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CEREAL (COLD)            	               8%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BERRIES                   	               7%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VEGETABLES               	               7%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MISCELLANEOUS PRODUCE    	6%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DAIRY GALLONS             	               5%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POULTRY           	                             4%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19464-7408-4CB8-9C8D-6CAE84CA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7319"/>
            <a:ext cx="10515600" cy="4985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1D134-7BBF-451B-A631-5F4F57AB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89828-C3DA-4597-BCE6-9ABD37A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BCE0B65-EA3A-426C-85CA-4043448BB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16275" y="16462"/>
            <a:ext cx="947484" cy="819637"/>
          </a:xfrm>
          <a:prstGeom prst="ellipse">
            <a:avLst/>
          </a:prstGeom>
          <a:solidFill>
            <a:srgbClr val="CE295E"/>
          </a:solidFill>
          <a:ln w="317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K=8</a:t>
            </a:r>
          </a:p>
        </p:txBody>
      </p:sp>
      <p:sp>
        <p:nvSpPr>
          <p:cNvPr id="36" name="TextBox 47">
            <a:extLst>
              <a:ext uri="{FF2B5EF4-FFF2-40B4-BE49-F238E27FC236}">
                <a16:creationId xmlns:a16="http://schemas.microsoft.com/office/drawing/2014/main" id="{ADD28621-C404-41A6-85D1-1C963A241234}"/>
              </a:ext>
            </a:extLst>
          </p:cNvPr>
          <p:cNvSpPr txBox="1"/>
          <p:nvPr/>
        </p:nvSpPr>
        <p:spPr>
          <a:xfrm>
            <a:off x="211509" y="638409"/>
            <a:ext cx="3610329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12F29F0-E19B-43BF-BEF3-D4A48B394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09706" y="1410623"/>
            <a:ext cx="2482294" cy="3772838"/>
          </a:xfrm>
          <a:custGeom>
            <a:avLst/>
            <a:gdLst>
              <a:gd name="connsiteX0" fmla="*/ 1886419 w 2482294"/>
              <a:gd name="connsiteY0" fmla="*/ 0 h 3772838"/>
              <a:gd name="connsiteX1" fmla="*/ 2109942 w 2482294"/>
              <a:gd name="connsiteY1" fmla="*/ 92586 h 3772838"/>
              <a:gd name="connsiteX2" fmla="*/ 2482294 w 2482294"/>
              <a:gd name="connsiteY2" fmla="*/ 464938 h 3772838"/>
              <a:gd name="connsiteX3" fmla="*/ 2482294 w 2482294"/>
              <a:gd name="connsiteY3" fmla="*/ 3307900 h 3772838"/>
              <a:gd name="connsiteX4" fmla="*/ 2109942 w 2482294"/>
              <a:gd name="connsiteY4" fmla="*/ 3680252 h 3772838"/>
              <a:gd name="connsiteX5" fmla="*/ 1662896 w 2482294"/>
              <a:gd name="connsiteY5" fmla="*/ 3680252 h 3772838"/>
              <a:gd name="connsiteX6" fmla="*/ 92586 w 2482294"/>
              <a:gd name="connsiteY6" fmla="*/ 2109942 h 3772838"/>
              <a:gd name="connsiteX7" fmla="*/ 92586 w 2482294"/>
              <a:gd name="connsiteY7" fmla="*/ 1662896 h 3772838"/>
              <a:gd name="connsiteX8" fmla="*/ 1662896 w 2482294"/>
              <a:gd name="connsiteY8" fmla="*/ 92586 h 3772838"/>
              <a:gd name="connsiteX9" fmla="*/ 1886419 w 2482294"/>
              <a:gd name="connsiteY9" fmla="*/ 0 h 377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2294" h="3772838">
                <a:moveTo>
                  <a:pt x="1886419" y="0"/>
                </a:moveTo>
                <a:cubicBezTo>
                  <a:pt x="1967318" y="0"/>
                  <a:pt x="2048218" y="30862"/>
                  <a:pt x="2109942" y="92586"/>
                </a:cubicBezTo>
                <a:lnTo>
                  <a:pt x="2482294" y="464938"/>
                </a:lnTo>
                <a:lnTo>
                  <a:pt x="2482294" y="3307900"/>
                </a:lnTo>
                <a:lnTo>
                  <a:pt x="2109942" y="3680252"/>
                </a:lnTo>
                <a:cubicBezTo>
                  <a:pt x="1986494" y="3803700"/>
                  <a:pt x="1786344" y="3803700"/>
                  <a:pt x="1662896" y="3680252"/>
                </a:cubicBezTo>
                <a:lnTo>
                  <a:pt x="92586" y="2109942"/>
                </a:lnTo>
                <a:cubicBezTo>
                  <a:pt x="-30862" y="1986494"/>
                  <a:pt x="-30862" y="1786344"/>
                  <a:pt x="92586" y="1662896"/>
                </a:cubicBezTo>
                <a:lnTo>
                  <a:pt x="1662896" y="92586"/>
                </a:lnTo>
                <a:cubicBezTo>
                  <a:pt x="1724620" y="30862"/>
                  <a:pt x="1805520" y="0"/>
                  <a:pt x="1886419" y="0"/>
                </a:cubicBez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558C64-5F19-44FD-B6CB-6995E80A6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24282" y="589473"/>
            <a:ext cx="6052215" cy="5811325"/>
            <a:chOff x="631829" y="3155370"/>
            <a:chExt cx="3458504" cy="278677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03C21F7-6F42-4001-9105-1392AB928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6883" y="5538847"/>
              <a:ext cx="1174880" cy="372175"/>
            </a:xfrm>
            <a:custGeom>
              <a:avLst/>
              <a:gdLst>
                <a:gd name="T0" fmla="*/ 3037 w 3628"/>
                <a:gd name="T1" fmla="*/ 0 h 1149"/>
                <a:gd name="T2" fmla="*/ 1837 w 3628"/>
                <a:gd name="T3" fmla="*/ 0 h 1149"/>
                <a:gd name="T4" fmla="*/ 1792 w 3628"/>
                <a:gd name="T5" fmla="*/ 0 h 1149"/>
                <a:gd name="T6" fmla="*/ 591 w 3628"/>
                <a:gd name="T7" fmla="*/ 0 h 1149"/>
                <a:gd name="T8" fmla="*/ 592 w 3628"/>
                <a:gd name="T9" fmla="*/ 108 h 1149"/>
                <a:gd name="T10" fmla="*/ 594 w 3628"/>
                <a:gd name="T11" fmla="*/ 214 h 1149"/>
                <a:gd name="T12" fmla="*/ 598 w 3628"/>
                <a:gd name="T13" fmla="*/ 317 h 1149"/>
                <a:gd name="T14" fmla="*/ 600 w 3628"/>
                <a:gd name="T15" fmla="*/ 419 h 1149"/>
                <a:gd name="T16" fmla="*/ 600 w 3628"/>
                <a:gd name="T17" fmla="*/ 468 h 1149"/>
                <a:gd name="T18" fmla="*/ 599 w 3628"/>
                <a:gd name="T19" fmla="*/ 516 h 1149"/>
                <a:gd name="T20" fmla="*/ 597 w 3628"/>
                <a:gd name="T21" fmla="*/ 564 h 1149"/>
                <a:gd name="T22" fmla="*/ 594 w 3628"/>
                <a:gd name="T23" fmla="*/ 610 h 1149"/>
                <a:gd name="T24" fmla="*/ 590 w 3628"/>
                <a:gd name="T25" fmla="*/ 654 h 1149"/>
                <a:gd name="T26" fmla="*/ 584 w 3628"/>
                <a:gd name="T27" fmla="*/ 698 h 1149"/>
                <a:gd name="T28" fmla="*/ 576 w 3628"/>
                <a:gd name="T29" fmla="*/ 740 h 1149"/>
                <a:gd name="T30" fmla="*/ 567 w 3628"/>
                <a:gd name="T31" fmla="*/ 780 h 1149"/>
                <a:gd name="T32" fmla="*/ 554 w 3628"/>
                <a:gd name="T33" fmla="*/ 820 h 1149"/>
                <a:gd name="T34" fmla="*/ 540 w 3628"/>
                <a:gd name="T35" fmla="*/ 857 h 1149"/>
                <a:gd name="T36" fmla="*/ 524 w 3628"/>
                <a:gd name="T37" fmla="*/ 892 h 1149"/>
                <a:gd name="T38" fmla="*/ 504 w 3628"/>
                <a:gd name="T39" fmla="*/ 925 h 1149"/>
                <a:gd name="T40" fmla="*/ 482 w 3628"/>
                <a:gd name="T41" fmla="*/ 958 h 1149"/>
                <a:gd name="T42" fmla="*/ 458 w 3628"/>
                <a:gd name="T43" fmla="*/ 986 h 1149"/>
                <a:gd name="T44" fmla="*/ 429 w 3628"/>
                <a:gd name="T45" fmla="*/ 1014 h 1149"/>
                <a:gd name="T46" fmla="*/ 398 w 3628"/>
                <a:gd name="T47" fmla="*/ 1039 h 1149"/>
                <a:gd name="T48" fmla="*/ 363 w 3628"/>
                <a:gd name="T49" fmla="*/ 1062 h 1149"/>
                <a:gd name="T50" fmla="*/ 323 w 3628"/>
                <a:gd name="T51" fmla="*/ 1081 h 1149"/>
                <a:gd name="T52" fmla="*/ 281 w 3628"/>
                <a:gd name="T53" fmla="*/ 1100 h 1149"/>
                <a:gd name="T54" fmla="*/ 233 w 3628"/>
                <a:gd name="T55" fmla="*/ 1115 h 1149"/>
                <a:gd name="T56" fmla="*/ 182 w 3628"/>
                <a:gd name="T57" fmla="*/ 1128 h 1149"/>
                <a:gd name="T58" fmla="*/ 127 w 3628"/>
                <a:gd name="T59" fmla="*/ 1137 h 1149"/>
                <a:gd name="T60" fmla="*/ 66 w 3628"/>
                <a:gd name="T61" fmla="*/ 1144 h 1149"/>
                <a:gd name="T62" fmla="*/ 0 w 3628"/>
                <a:gd name="T63" fmla="*/ 1149 h 1149"/>
                <a:gd name="T64" fmla="*/ 1792 w 3628"/>
                <a:gd name="T65" fmla="*/ 1149 h 1149"/>
                <a:gd name="T66" fmla="*/ 1837 w 3628"/>
                <a:gd name="T67" fmla="*/ 1149 h 1149"/>
                <a:gd name="T68" fmla="*/ 3628 w 3628"/>
                <a:gd name="T69" fmla="*/ 1149 h 1149"/>
                <a:gd name="T70" fmla="*/ 3563 w 3628"/>
                <a:gd name="T71" fmla="*/ 1144 h 1149"/>
                <a:gd name="T72" fmla="*/ 3503 w 3628"/>
                <a:gd name="T73" fmla="*/ 1137 h 1149"/>
                <a:gd name="T74" fmla="*/ 3446 w 3628"/>
                <a:gd name="T75" fmla="*/ 1128 h 1149"/>
                <a:gd name="T76" fmla="*/ 3395 w 3628"/>
                <a:gd name="T77" fmla="*/ 1115 h 1149"/>
                <a:gd name="T78" fmla="*/ 3349 w 3628"/>
                <a:gd name="T79" fmla="*/ 1100 h 1149"/>
                <a:gd name="T80" fmla="*/ 3306 w 3628"/>
                <a:gd name="T81" fmla="*/ 1081 h 1149"/>
                <a:gd name="T82" fmla="*/ 3266 w 3628"/>
                <a:gd name="T83" fmla="*/ 1062 h 1149"/>
                <a:gd name="T84" fmla="*/ 3231 w 3628"/>
                <a:gd name="T85" fmla="*/ 1039 h 1149"/>
                <a:gd name="T86" fmla="*/ 3199 w 3628"/>
                <a:gd name="T87" fmla="*/ 1014 h 1149"/>
                <a:gd name="T88" fmla="*/ 3172 w 3628"/>
                <a:gd name="T89" fmla="*/ 986 h 1149"/>
                <a:gd name="T90" fmla="*/ 3146 w 3628"/>
                <a:gd name="T91" fmla="*/ 958 h 1149"/>
                <a:gd name="T92" fmla="*/ 3124 w 3628"/>
                <a:gd name="T93" fmla="*/ 925 h 1149"/>
                <a:gd name="T94" fmla="*/ 3104 w 3628"/>
                <a:gd name="T95" fmla="*/ 892 h 1149"/>
                <a:gd name="T96" fmla="*/ 3088 w 3628"/>
                <a:gd name="T97" fmla="*/ 857 h 1149"/>
                <a:gd name="T98" fmla="*/ 3074 w 3628"/>
                <a:gd name="T99" fmla="*/ 820 h 1149"/>
                <a:gd name="T100" fmla="*/ 3063 w 3628"/>
                <a:gd name="T101" fmla="*/ 780 h 1149"/>
                <a:gd name="T102" fmla="*/ 3053 w 3628"/>
                <a:gd name="T103" fmla="*/ 740 h 1149"/>
                <a:gd name="T104" fmla="*/ 3045 w 3628"/>
                <a:gd name="T105" fmla="*/ 698 h 1149"/>
                <a:gd name="T106" fmla="*/ 3040 w 3628"/>
                <a:gd name="T107" fmla="*/ 654 h 1149"/>
                <a:gd name="T108" fmla="*/ 3035 w 3628"/>
                <a:gd name="T109" fmla="*/ 610 h 1149"/>
                <a:gd name="T110" fmla="*/ 3031 w 3628"/>
                <a:gd name="T111" fmla="*/ 564 h 1149"/>
                <a:gd name="T112" fmla="*/ 3030 w 3628"/>
                <a:gd name="T113" fmla="*/ 516 h 1149"/>
                <a:gd name="T114" fmla="*/ 3029 w 3628"/>
                <a:gd name="T115" fmla="*/ 468 h 1149"/>
                <a:gd name="T116" fmla="*/ 3029 w 3628"/>
                <a:gd name="T117" fmla="*/ 419 h 1149"/>
                <a:gd name="T118" fmla="*/ 3030 w 3628"/>
                <a:gd name="T119" fmla="*/ 317 h 1149"/>
                <a:gd name="T120" fmla="*/ 3034 w 3628"/>
                <a:gd name="T121" fmla="*/ 214 h 1149"/>
                <a:gd name="T122" fmla="*/ 3036 w 3628"/>
                <a:gd name="T123" fmla="*/ 108 h 1149"/>
                <a:gd name="T124" fmla="*/ 3037 w 3628"/>
                <a:gd name="T1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28" h="1149">
                  <a:moveTo>
                    <a:pt x="3037" y="0"/>
                  </a:moveTo>
                  <a:lnTo>
                    <a:pt x="1837" y="0"/>
                  </a:lnTo>
                  <a:lnTo>
                    <a:pt x="1792" y="0"/>
                  </a:lnTo>
                  <a:lnTo>
                    <a:pt x="591" y="0"/>
                  </a:lnTo>
                  <a:lnTo>
                    <a:pt x="592" y="108"/>
                  </a:lnTo>
                  <a:lnTo>
                    <a:pt x="594" y="214"/>
                  </a:lnTo>
                  <a:lnTo>
                    <a:pt x="598" y="317"/>
                  </a:lnTo>
                  <a:lnTo>
                    <a:pt x="600" y="419"/>
                  </a:lnTo>
                  <a:lnTo>
                    <a:pt x="600" y="468"/>
                  </a:lnTo>
                  <a:lnTo>
                    <a:pt x="599" y="516"/>
                  </a:lnTo>
                  <a:lnTo>
                    <a:pt x="597" y="564"/>
                  </a:lnTo>
                  <a:lnTo>
                    <a:pt x="594" y="610"/>
                  </a:lnTo>
                  <a:lnTo>
                    <a:pt x="590" y="654"/>
                  </a:lnTo>
                  <a:lnTo>
                    <a:pt x="584" y="698"/>
                  </a:lnTo>
                  <a:lnTo>
                    <a:pt x="576" y="740"/>
                  </a:lnTo>
                  <a:lnTo>
                    <a:pt x="567" y="780"/>
                  </a:lnTo>
                  <a:lnTo>
                    <a:pt x="554" y="820"/>
                  </a:lnTo>
                  <a:lnTo>
                    <a:pt x="540" y="857"/>
                  </a:lnTo>
                  <a:lnTo>
                    <a:pt x="524" y="892"/>
                  </a:lnTo>
                  <a:lnTo>
                    <a:pt x="504" y="925"/>
                  </a:lnTo>
                  <a:lnTo>
                    <a:pt x="482" y="958"/>
                  </a:lnTo>
                  <a:lnTo>
                    <a:pt x="458" y="986"/>
                  </a:lnTo>
                  <a:lnTo>
                    <a:pt x="429" y="1014"/>
                  </a:lnTo>
                  <a:lnTo>
                    <a:pt x="398" y="1039"/>
                  </a:lnTo>
                  <a:lnTo>
                    <a:pt x="363" y="1062"/>
                  </a:lnTo>
                  <a:lnTo>
                    <a:pt x="323" y="1081"/>
                  </a:lnTo>
                  <a:lnTo>
                    <a:pt x="281" y="1100"/>
                  </a:lnTo>
                  <a:lnTo>
                    <a:pt x="233" y="1115"/>
                  </a:lnTo>
                  <a:lnTo>
                    <a:pt x="182" y="1128"/>
                  </a:lnTo>
                  <a:lnTo>
                    <a:pt x="127" y="1137"/>
                  </a:lnTo>
                  <a:lnTo>
                    <a:pt x="66" y="1144"/>
                  </a:lnTo>
                  <a:lnTo>
                    <a:pt x="0" y="1149"/>
                  </a:lnTo>
                  <a:lnTo>
                    <a:pt x="1792" y="1149"/>
                  </a:lnTo>
                  <a:lnTo>
                    <a:pt x="1837" y="1149"/>
                  </a:lnTo>
                  <a:lnTo>
                    <a:pt x="3628" y="1149"/>
                  </a:lnTo>
                  <a:lnTo>
                    <a:pt x="3563" y="1144"/>
                  </a:lnTo>
                  <a:lnTo>
                    <a:pt x="3503" y="1137"/>
                  </a:lnTo>
                  <a:lnTo>
                    <a:pt x="3446" y="1128"/>
                  </a:lnTo>
                  <a:lnTo>
                    <a:pt x="3395" y="1115"/>
                  </a:lnTo>
                  <a:lnTo>
                    <a:pt x="3349" y="1100"/>
                  </a:lnTo>
                  <a:lnTo>
                    <a:pt x="3306" y="1081"/>
                  </a:lnTo>
                  <a:lnTo>
                    <a:pt x="3266" y="1062"/>
                  </a:lnTo>
                  <a:lnTo>
                    <a:pt x="3231" y="1039"/>
                  </a:lnTo>
                  <a:lnTo>
                    <a:pt x="3199" y="1014"/>
                  </a:lnTo>
                  <a:lnTo>
                    <a:pt x="3172" y="986"/>
                  </a:lnTo>
                  <a:lnTo>
                    <a:pt x="3146" y="958"/>
                  </a:lnTo>
                  <a:lnTo>
                    <a:pt x="3124" y="925"/>
                  </a:lnTo>
                  <a:lnTo>
                    <a:pt x="3104" y="892"/>
                  </a:lnTo>
                  <a:lnTo>
                    <a:pt x="3088" y="857"/>
                  </a:lnTo>
                  <a:lnTo>
                    <a:pt x="3074" y="820"/>
                  </a:lnTo>
                  <a:lnTo>
                    <a:pt x="3063" y="780"/>
                  </a:lnTo>
                  <a:lnTo>
                    <a:pt x="3053" y="740"/>
                  </a:lnTo>
                  <a:lnTo>
                    <a:pt x="3045" y="698"/>
                  </a:lnTo>
                  <a:lnTo>
                    <a:pt x="3040" y="654"/>
                  </a:lnTo>
                  <a:lnTo>
                    <a:pt x="3035" y="610"/>
                  </a:lnTo>
                  <a:lnTo>
                    <a:pt x="3031" y="564"/>
                  </a:lnTo>
                  <a:lnTo>
                    <a:pt x="3030" y="516"/>
                  </a:lnTo>
                  <a:lnTo>
                    <a:pt x="3029" y="468"/>
                  </a:lnTo>
                  <a:lnTo>
                    <a:pt x="3029" y="419"/>
                  </a:lnTo>
                  <a:lnTo>
                    <a:pt x="3030" y="317"/>
                  </a:lnTo>
                  <a:lnTo>
                    <a:pt x="3034" y="214"/>
                  </a:lnTo>
                  <a:lnTo>
                    <a:pt x="3036" y="108"/>
                  </a:lnTo>
                  <a:lnTo>
                    <a:pt x="303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77000">
                  <a:schemeClr val="bg1">
                    <a:lumMod val="85000"/>
                  </a:schemeClr>
                </a:gs>
                <a:gs pos="37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BADD212-C9EC-4549-BFBC-540585A96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103" y="5908428"/>
              <a:ext cx="1190442" cy="33717"/>
            </a:xfrm>
            <a:custGeom>
              <a:avLst/>
              <a:gdLst>
                <a:gd name="T0" fmla="*/ 53 w 3673"/>
                <a:gd name="T1" fmla="*/ 0 h 105"/>
                <a:gd name="T2" fmla="*/ 3621 w 3673"/>
                <a:gd name="T3" fmla="*/ 0 h 105"/>
                <a:gd name="T4" fmla="*/ 3631 w 3673"/>
                <a:gd name="T5" fmla="*/ 2 h 105"/>
                <a:gd name="T6" fmla="*/ 3640 w 3673"/>
                <a:gd name="T7" fmla="*/ 5 h 105"/>
                <a:gd name="T8" fmla="*/ 3650 w 3673"/>
                <a:gd name="T9" fmla="*/ 10 h 105"/>
                <a:gd name="T10" fmla="*/ 3658 w 3673"/>
                <a:gd name="T11" fmla="*/ 15 h 105"/>
                <a:gd name="T12" fmla="*/ 3664 w 3673"/>
                <a:gd name="T13" fmla="*/ 24 h 105"/>
                <a:gd name="T14" fmla="*/ 3668 w 3673"/>
                <a:gd name="T15" fmla="*/ 33 h 105"/>
                <a:gd name="T16" fmla="*/ 3672 w 3673"/>
                <a:gd name="T17" fmla="*/ 42 h 105"/>
                <a:gd name="T18" fmla="*/ 3673 w 3673"/>
                <a:gd name="T19" fmla="*/ 53 h 105"/>
                <a:gd name="T20" fmla="*/ 3673 w 3673"/>
                <a:gd name="T21" fmla="*/ 53 h 105"/>
                <a:gd name="T22" fmla="*/ 3672 w 3673"/>
                <a:gd name="T23" fmla="*/ 63 h 105"/>
                <a:gd name="T24" fmla="*/ 3668 w 3673"/>
                <a:gd name="T25" fmla="*/ 73 h 105"/>
                <a:gd name="T26" fmla="*/ 3664 w 3673"/>
                <a:gd name="T27" fmla="*/ 81 h 105"/>
                <a:gd name="T28" fmla="*/ 3658 w 3673"/>
                <a:gd name="T29" fmla="*/ 90 h 105"/>
                <a:gd name="T30" fmla="*/ 3650 w 3673"/>
                <a:gd name="T31" fmla="*/ 95 h 105"/>
                <a:gd name="T32" fmla="*/ 3640 w 3673"/>
                <a:gd name="T33" fmla="*/ 100 h 105"/>
                <a:gd name="T34" fmla="*/ 3631 w 3673"/>
                <a:gd name="T35" fmla="*/ 103 h 105"/>
                <a:gd name="T36" fmla="*/ 3621 w 3673"/>
                <a:gd name="T37" fmla="*/ 105 h 105"/>
                <a:gd name="T38" fmla="*/ 53 w 3673"/>
                <a:gd name="T39" fmla="*/ 105 h 105"/>
                <a:gd name="T40" fmla="*/ 42 w 3673"/>
                <a:gd name="T41" fmla="*/ 103 h 105"/>
                <a:gd name="T42" fmla="*/ 32 w 3673"/>
                <a:gd name="T43" fmla="*/ 100 h 105"/>
                <a:gd name="T44" fmla="*/ 24 w 3673"/>
                <a:gd name="T45" fmla="*/ 95 h 105"/>
                <a:gd name="T46" fmla="*/ 16 w 3673"/>
                <a:gd name="T47" fmla="*/ 90 h 105"/>
                <a:gd name="T48" fmla="*/ 9 w 3673"/>
                <a:gd name="T49" fmla="*/ 81 h 105"/>
                <a:gd name="T50" fmla="*/ 4 w 3673"/>
                <a:gd name="T51" fmla="*/ 73 h 105"/>
                <a:gd name="T52" fmla="*/ 2 w 3673"/>
                <a:gd name="T53" fmla="*/ 63 h 105"/>
                <a:gd name="T54" fmla="*/ 0 w 3673"/>
                <a:gd name="T55" fmla="*/ 53 h 105"/>
                <a:gd name="T56" fmla="*/ 0 w 3673"/>
                <a:gd name="T57" fmla="*/ 53 h 105"/>
                <a:gd name="T58" fmla="*/ 2 w 3673"/>
                <a:gd name="T59" fmla="*/ 42 h 105"/>
                <a:gd name="T60" fmla="*/ 4 w 3673"/>
                <a:gd name="T61" fmla="*/ 33 h 105"/>
                <a:gd name="T62" fmla="*/ 9 w 3673"/>
                <a:gd name="T63" fmla="*/ 24 h 105"/>
                <a:gd name="T64" fmla="*/ 16 w 3673"/>
                <a:gd name="T65" fmla="*/ 15 h 105"/>
                <a:gd name="T66" fmla="*/ 24 w 3673"/>
                <a:gd name="T67" fmla="*/ 10 h 105"/>
                <a:gd name="T68" fmla="*/ 32 w 3673"/>
                <a:gd name="T69" fmla="*/ 5 h 105"/>
                <a:gd name="T70" fmla="*/ 42 w 3673"/>
                <a:gd name="T71" fmla="*/ 2 h 105"/>
                <a:gd name="T72" fmla="*/ 53 w 3673"/>
                <a:gd name="T7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73" h="105">
                  <a:moveTo>
                    <a:pt x="53" y="0"/>
                  </a:moveTo>
                  <a:lnTo>
                    <a:pt x="3621" y="0"/>
                  </a:lnTo>
                  <a:lnTo>
                    <a:pt x="3631" y="2"/>
                  </a:lnTo>
                  <a:lnTo>
                    <a:pt x="3640" y="5"/>
                  </a:lnTo>
                  <a:lnTo>
                    <a:pt x="3650" y="10"/>
                  </a:lnTo>
                  <a:lnTo>
                    <a:pt x="3658" y="15"/>
                  </a:lnTo>
                  <a:lnTo>
                    <a:pt x="3664" y="24"/>
                  </a:lnTo>
                  <a:lnTo>
                    <a:pt x="3668" y="33"/>
                  </a:lnTo>
                  <a:lnTo>
                    <a:pt x="3672" y="42"/>
                  </a:lnTo>
                  <a:lnTo>
                    <a:pt x="3673" y="53"/>
                  </a:lnTo>
                  <a:lnTo>
                    <a:pt x="3673" y="53"/>
                  </a:lnTo>
                  <a:lnTo>
                    <a:pt x="3672" y="63"/>
                  </a:lnTo>
                  <a:lnTo>
                    <a:pt x="3668" y="73"/>
                  </a:lnTo>
                  <a:lnTo>
                    <a:pt x="3664" y="81"/>
                  </a:lnTo>
                  <a:lnTo>
                    <a:pt x="3658" y="90"/>
                  </a:lnTo>
                  <a:lnTo>
                    <a:pt x="3650" y="95"/>
                  </a:lnTo>
                  <a:lnTo>
                    <a:pt x="3640" y="100"/>
                  </a:lnTo>
                  <a:lnTo>
                    <a:pt x="3631" y="103"/>
                  </a:lnTo>
                  <a:lnTo>
                    <a:pt x="3621" y="105"/>
                  </a:lnTo>
                  <a:lnTo>
                    <a:pt x="53" y="105"/>
                  </a:lnTo>
                  <a:lnTo>
                    <a:pt x="42" y="103"/>
                  </a:lnTo>
                  <a:lnTo>
                    <a:pt x="32" y="100"/>
                  </a:lnTo>
                  <a:lnTo>
                    <a:pt x="24" y="95"/>
                  </a:lnTo>
                  <a:lnTo>
                    <a:pt x="16" y="90"/>
                  </a:lnTo>
                  <a:lnTo>
                    <a:pt x="9" y="81"/>
                  </a:lnTo>
                  <a:lnTo>
                    <a:pt x="4" y="73"/>
                  </a:lnTo>
                  <a:lnTo>
                    <a:pt x="2" y="6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2" y="42"/>
                  </a:lnTo>
                  <a:lnTo>
                    <a:pt x="4" y="33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24" y="10"/>
                  </a:lnTo>
                  <a:lnTo>
                    <a:pt x="32" y="5"/>
                  </a:lnTo>
                  <a:lnTo>
                    <a:pt x="42" y="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65000"/>
                  </a:schemeClr>
                </a:gs>
                <a:gs pos="4400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D791EF4-39E0-4615-B2DA-2533EE298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397742"/>
            </a:xfrm>
            <a:custGeom>
              <a:avLst/>
              <a:gdLst>
                <a:gd name="T0" fmla="*/ 10459 w 10666"/>
                <a:gd name="T1" fmla="*/ 0 h 7397"/>
                <a:gd name="T2" fmla="*/ 10500 w 10666"/>
                <a:gd name="T3" fmla="*/ 5 h 7397"/>
                <a:gd name="T4" fmla="*/ 10539 w 10666"/>
                <a:gd name="T5" fmla="*/ 16 h 7397"/>
                <a:gd name="T6" fmla="*/ 10575 w 10666"/>
                <a:gd name="T7" fmla="*/ 36 h 7397"/>
                <a:gd name="T8" fmla="*/ 10605 w 10666"/>
                <a:gd name="T9" fmla="*/ 61 h 7397"/>
                <a:gd name="T10" fmla="*/ 10630 w 10666"/>
                <a:gd name="T11" fmla="*/ 91 h 7397"/>
                <a:gd name="T12" fmla="*/ 10650 w 10666"/>
                <a:gd name="T13" fmla="*/ 127 h 7397"/>
                <a:gd name="T14" fmla="*/ 10661 w 10666"/>
                <a:gd name="T15" fmla="*/ 166 h 7397"/>
                <a:gd name="T16" fmla="*/ 10666 w 10666"/>
                <a:gd name="T17" fmla="*/ 207 h 7397"/>
                <a:gd name="T18" fmla="*/ 10665 w 10666"/>
                <a:gd name="T19" fmla="*/ 7211 h 7397"/>
                <a:gd name="T20" fmla="*/ 10657 w 10666"/>
                <a:gd name="T21" fmla="*/ 7251 h 7397"/>
                <a:gd name="T22" fmla="*/ 10641 w 10666"/>
                <a:gd name="T23" fmla="*/ 7288 h 7397"/>
                <a:gd name="T24" fmla="*/ 10619 w 10666"/>
                <a:gd name="T25" fmla="*/ 7321 h 7397"/>
                <a:gd name="T26" fmla="*/ 10591 w 10666"/>
                <a:gd name="T27" fmla="*/ 7350 h 7397"/>
                <a:gd name="T28" fmla="*/ 10557 w 10666"/>
                <a:gd name="T29" fmla="*/ 7372 h 7397"/>
                <a:gd name="T30" fmla="*/ 10520 w 10666"/>
                <a:gd name="T31" fmla="*/ 7388 h 7397"/>
                <a:gd name="T32" fmla="*/ 10480 w 10666"/>
                <a:gd name="T33" fmla="*/ 7396 h 7397"/>
                <a:gd name="T34" fmla="*/ 207 w 10666"/>
                <a:gd name="T35" fmla="*/ 7397 h 7397"/>
                <a:gd name="T36" fmla="*/ 165 w 10666"/>
                <a:gd name="T37" fmla="*/ 7393 h 7397"/>
                <a:gd name="T38" fmla="*/ 126 w 10666"/>
                <a:gd name="T39" fmla="*/ 7381 h 7397"/>
                <a:gd name="T40" fmla="*/ 91 w 10666"/>
                <a:gd name="T41" fmla="*/ 7361 h 7397"/>
                <a:gd name="T42" fmla="*/ 60 w 10666"/>
                <a:gd name="T43" fmla="*/ 7336 h 7397"/>
                <a:gd name="T44" fmla="*/ 34 w 10666"/>
                <a:gd name="T45" fmla="*/ 7306 h 7397"/>
                <a:gd name="T46" fmla="*/ 16 w 10666"/>
                <a:gd name="T47" fmla="*/ 7270 h 7397"/>
                <a:gd name="T48" fmla="*/ 3 w 10666"/>
                <a:gd name="T49" fmla="*/ 7232 h 7397"/>
                <a:gd name="T50" fmla="*/ 0 w 10666"/>
                <a:gd name="T51" fmla="*/ 7190 h 7397"/>
                <a:gd name="T52" fmla="*/ 1 w 10666"/>
                <a:gd name="T53" fmla="*/ 186 h 7397"/>
                <a:gd name="T54" fmla="*/ 9 w 10666"/>
                <a:gd name="T55" fmla="*/ 146 h 7397"/>
                <a:gd name="T56" fmla="*/ 24 w 10666"/>
                <a:gd name="T57" fmla="*/ 109 h 7397"/>
                <a:gd name="T58" fmla="*/ 47 w 10666"/>
                <a:gd name="T59" fmla="*/ 75 h 7397"/>
                <a:gd name="T60" fmla="*/ 75 w 10666"/>
                <a:gd name="T61" fmla="*/ 47 h 7397"/>
                <a:gd name="T62" fmla="*/ 108 w 10666"/>
                <a:gd name="T63" fmla="*/ 25 h 7397"/>
                <a:gd name="T64" fmla="*/ 146 w 10666"/>
                <a:gd name="T65" fmla="*/ 9 h 7397"/>
                <a:gd name="T66" fmla="*/ 186 w 10666"/>
                <a:gd name="T67" fmla="*/ 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666" h="7397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7190"/>
                  </a:lnTo>
                  <a:lnTo>
                    <a:pt x="10665" y="7211"/>
                  </a:lnTo>
                  <a:lnTo>
                    <a:pt x="10661" y="7232"/>
                  </a:lnTo>
                  <a:lnTo>
                    <a:pt x="10657" y="7251"/>
                  </a:lnTo>
                  <a:lnTo>
                    <a:pt x="10650" y="7270"/>
                  </a:lnTo>
                  <a:lnTo>
                    <a:pt x="10641" y="7288"/>
                  </a:lnTo>
                  <a:lnTo>
                    <a:pt x="10630" y="7306"/>
                  </a:lnTo>
                  <a:lnTo>
                    <a:pt x="10619" y="7321"/>
                  </a:lnTo>
                  <a:lnTo>
                    <a:pt x="10605" y="7336"/>
                  </a:lnTo>
                  <a:lnTo>
                    <a:pt x="10591" y="7350"/>
                  </a:lnTo>
                  <a:lnTo>
                    <a:pt x="10575" y="7361"/>
                  </a:lnTo>
                  <a:lnTo>
                    <a:pt x="10557" y="7372"/>
                  </a:lnTo>
                  <a:lnTo>
                    <a:pt x="10539" y="7381"/>
                  </a:lnTo>
                  <a:lnTo>
                    <a:pt x="10520" y="7388"/>
                  </a:lnTo>
                  <a:lnTo>
                    <a:pt x="10500" y="7393"/>
                  </a:lnTo>
                  <a:lnTo>
                    <a:pt x="10480" y="7396"/>
                  </a:lnTo>
                  <a:lnTo>
                    <a:pt x="10459" y="7397"/>
                  </a:lnTo>
                  <a:lnTo>
                    <a:pt x="207" y="7397"/>
                  </a:lnTo>
                  <a:lnTo>
                    <a:pt x="186" y="7396"/>
                  </a:lnTo>
                  <a:lnTo>
                    <a:pt x="165" y="7393"/>
                  </a:lnTo>
                  <a:lnTo>
                    <a:pt x="146" y="7388"/>
                  </a:lnTo>
                  <a:lnTo>
                    <a:pt x="126" y="7381"/>
                  </a:lnTo>
                  <a:lnTo>
                    <a:pt x="108" y="7372"/>
                  </a:lnTo>
                  <a:lnTo>
                    <a:pt x="91" y="7361"/>
                  </a:lnTo>
                  <a:lnTo>
                    <a:pt x="75" y="7350"/>
                  </a:lnTo>
                  <a:lnTo>
                    <a:pt x="60" y="7336"/>
                  </a:lnTo>
                  <a:lnTo>
                    <a:pt x="47" y="7321"/>
                  </a:lnTo>
                  <a:lnTo>
                    <a:pt x="34" y="7306"/>
                  </a:lnTo>
                  <a:lnTo>
                    <a:pt x="24" y="7288"/>
                  </a:lnTo>
                  <a:lnTo>
                    <a:pt x="16" y="7270"/>
                  </a:lnTo>
                  <a:lnTo>
                    <a:pt x="9" y="7251"/>
                  </a:lnTo>
                  <a:lnTo>
                    <a:pt x="3" y="7232"/>
                  </a:lnTo>
                  <a:lnTo>
                    <a:pt x="1" y="7211"/>
                  </a:lnTo>
                  <a:lnTo>
                    <a:pt x="0" y="7190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tint val="66000"/>
                    <a:satMod val="160000"/>
                  </a:schemeClr>
                </a:gs>
                <a:gs pos="50000">
                  <a:schemeClr val="bg1">
                    <a:lumMod val="75000"/>
                    <a:tint val="44500"/>
                    <a:satMod val="160000"/>
                  </a:schemeClr>
                </a:gs>
                <a:gs pos="100000">
                  <a:schemeClr val="bg1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A2C0B88-74DA-45C0-BA2B-E2D1881F6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086515"/>
            </a:xfrm>
            <a:custGeom>
              <a:avLst/>
              <a:gdLst>
                <a:gd name="T0" fmla="*/ 207 w 10666"/>
                <a:gd name="T1" fmla="*/ 0 h 6436"/>
                <a:gd name="T2" fmla="*/ 10459 w 10666"/>
                <a:gd name="T3" fmla="*/ 0 h 6436"/>
                <a:gd name="T4" fmla="*/ 10480 w 10666"/>
                <a:gd name="T5" fmla="*/ 1 h 6436"/>
                <a:gd name="T6" fmla="*/ 10500 w 10666"/>
                <a:gd name="T7" fmla="*/ 5 h 6436"/>
                <a:gd name="T8" fmla="*/ 10520 w 10666"/>
                <a:gd name="T9" fmla="*/ 9 h 6436"/>
                <a:gd name="T10" fmla="*/ 10539 w 10666"/>
                <a:gd name="T11" fmla="*/ 16 h 6436"/>
                <a:gd name="T12" fmla="*/ 10557 w 10666"/>
                <a:gd name="T13" fmla="*/ 25 h 6436"/>
                <a:gd name="T14" fmla="*/ 10575 w 10666"/>
                <a:gd name="T15" fmla="*/ 36 h 6436"/>
                <a:gd name="T16" fmla="*/ 10591 w 10666"/>
                <a:gd name="T17" fmla="*/ 47 h 6436"/>
                <a:gd name="T18" fmla="*/ 10605 w 10666"/>
                <a:gd name="T19" fmla="*/ 61 h 6436"/>
                <a:gd name="T20" fmla="*/ 10619 w 10666"/>
                <a:gd name="T21" fmla="*/ 75 h 6436"/>
                <a:gd name="T22" fmla="*/ 10630 w 10666"/>
                <a:gd name="T23" fmla="*/ 91 h 6436"/>
                <a:gd name="T24" fmla="*/ 10641 w 10666"/>
                <a:gd name="T25" fmla="*/ 109 h 6436"/>
                <a:gd name="T26" fmla="*/ 10650 w 10666"/>
                <a:gd name="T27" fmla="*/ 127 h 6436"/>
                <a:gd name="T28" fmla="*/ 10657 w 10666"/>
                <a:gd name="T29" fmla="*/ 146 h 6436"/>
                <a:gd name="T30" fmla="*/ 10661 w 10666"/>
                <a:gd name="T31" fmla="*/ 166 h 6436"/>
                <a:gd name="T32" fmla="*/ 10665 w 10666"/>
                <a:gd name="T33" fmla="*/ 186 h 6436"/>
                <a:gd name="T34" fmla="*/ 10666 w 10666"/>
                <a:gd name="T35" fmla="*/ 207 h 6436"/>
                <a:gd name="T36" fmla="*/ 10666 w 10666"/>
                <a:gd name="T37" fmla="*/ 6436 h 6436"/>
                <a:gd name="T38" fmla="*/ 0 w 10666"/>
                <a:gd name="T39" fmla="*/ 6436 h 6436"/>
                <a:gd name="T40" fmla="*/ 0 w 10666"/>
                <a:gd name="T41" fmla="*/ 207 h 6436"/>
                <a:gd name="T42" fmla="*/ 1 w 10666"/>
                <a:gd name="T43" fmla="*/ 186 h 6436"/>
                <a:gd name="T44" fmla="*/ 3 w 10666"/>
                <a:gd name="T45" fmla="*/ 166 h 6436"/>
                <a:gd name="T46" fmla="*/ 9 w 10666"/>
                <a:gd name="T47" fmla="*/ 146 h 6436"/>
                <a:gd name="T48" fmla="*/ 16 w 10666"/>
                <a:gd name="T49" fmla="*/ 127 h 6436"/>
                <a:gd name="T50" fmla="*/ 24 w 10666"/>
                <a:gd name="T51" fmla="*/ 109 h 6436"/>
                <a:gd name="T52" fmla="*/ 34 w 10666"/>
                <a:gd name="T53" fmla="*/ 91 h 6436"/>
                <a:gd name="T54" fmla="*/ 47 w 10666"/>
                <a:gd name="T55" fmla="*/ 75 h 6436"/>
                <a:gd name="T56" fmla="*/ 60 w 10666"/>
                <a:gd name="T57" fmla="*/ 61 h 6436"/>
                <a:gd name="T58" fmla="*/ 75 w 10666"/>
                <a:gd name="T59" fmla="*/ 47 h 6436"/>
                <a:gd name="T60" fmla="*/ 91 w 10666"/>
                <a:gd name="T61" fmla="*/ 36 h 6436"/>
                <a:gd name="T62" fmla="*/ 108 w 10666"/>
                <a:gd name="T63" fmla="*/ 25 h 6436"/>
                <a:gd name="T64" fmla="*/ 126 w 10666"/>
                <a:gd name="T65" fmla="*/ 16 h 6436"/>
                <a:gd name="T66" fmla="*/ 146 w 10666"/>
                <a:gd name="T67" fmla="*/ 9 h 6436"/>
                <a:gd name="T68" fmla="*/ 165 w 10666"/>
                <a:gd name="T69" fmla="*/ 5 h 6436"/>
                <a:gd name="T70" fmla="*/ 186 w 10666"/>
                <a:gd name="T71" fmla="*/ 1 h 6436"/>
                <a:gd name="T72" fmla="*/ 207 w 10666"/>
                <a:gd name="T73" fmla="*/ 0 h 6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666" h="6436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6436"/>
                  </a:lnTo>
                  <a:lnTo>
                    <a:pt x="0" y="6436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9A22C5B2-38A3-42BA-A2A5-9C226BBCFF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18167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DCBA333A-EC40-4F75-8BEA-578C20AC3B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337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D9EE697-72E5-4550-BEC8-BBC473AAE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5333" y="5052556"/>
              <a:ext cx="1531494" cy="54465"/>
            </a:xfrm>
            <a:custGeom>
              <a:avLst/>
              <a:gdLst>
                <a:gd name="T0" fmla="*/ 112 w 4724"/>
                <a:gd name="T1" fmla="*/ 0 h 169"/>
                <a:gd name="T2" fmla="*/ 4569 w 4724"/>
                <a:gd name="T3" fmla="*/ 0 h 169"/>
                <a:gd name="T4" fmla="*/ 4724 w 4724"/>
                <a:gd name="T5" fmla="*/ 169 h 169"/>
                <a:gd name="T6" fmla="*/ 0 w 4724"/>
                <a:gd name="T7" fmla="*/ 169 h 169"/>
                <a:gd name="T8" fmla="*/ 112 w 4724"/>
                <a:gd name="T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4" h="169">
                  <a:moveTo>
                    <a:pt x="112" y="0"/>
                  </a:moveTo>
                  <a:lnTo>
                    <a:pt x="4569" y="0"/>
                  </a:lnTo>
                  <a:lnTo>
                    <a:pt x="4724" y="169"/>
                  </a:lnTo>
                  <a:lnTo>
                    <a:pt x="0" y="16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BDB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BB6FC8DA-FF34-4385-94AD-1D87B3EE0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9259" y="3155370"/>
              <a:ext cx="1901074" cy="2045019"/>
            </a:xfrm>
            <a:custGeom>
              <a:avLst/>
              <a:gdLst>
                <a:gd name="T0" fmla="*/ 3815 w 5865"/>
                <a:gd name="T1" fmla="*/ 0 h 6311"/>
                <a:gd name="T2" fmla="*/ 5660 w 5865"/>
                <a:gd name="T3" fmla="*/ 0 h 6311"/>
                <a:gd name="T4" fmla="*/ 5681 w 5865"/>
                <a:gd name="T5" fmla="*/ 1 h 6311"/>
                <a:gd name="T6" fmla="*/ 5702 w 5865"/>
                <a:gd name="T7" fmla="*/ 4 h 6311"/>
                <a:gd name="T8" fmla="*/ 5721 w 5865"/>
                <a:gd name="T9" fmla="*/ 9 h 6311"/>
                <a:gd name="T10" fmla="*/ 5740 w 5865"/>
                <a:gd name="T11" fmla="*/ 16 h 6311"/>
                <a:gd name="T12" fmla="*/ 5758 w 5865"/>
                <a:gd name="T13" fmla="*/ 24 h 6311"/>
                <a:gd name="T14" fmla="*/ 5775 w 5865"/>
                <a:gd name="T15" fmla="*/ 34 h 6311"/>
                <a:gd name="T16" fmla="*/ 5791 w 5865"/>
                <a:gd name="T17" fmla="*/ 46 h 6311"/>
                <a:gd name="T18" fmla="*/ 5805 w 5865"/>
                <a:gd name="T19" fmla="*/ 60 h 6311"/>
                <a:gd name="T20" fmla="*/ 5819 w 5865"/>
                <a:gd name="T21" fmla="*/ 74 h 6311"/>
                <a:gd name="T22" fmla="*/ 5830 w 5865"/>
                <a:gd name="T23" fmla="*/ 90 h 6311"/>
                <a:gd name="T24" fmla="*/ 5841 w 5865"/>
                <a:gd name="T25" fmla="*/ 106 h 6311"/>
                <a:gd name="T26" fmla="*/ 5849 w 5865"/>
                <a:gd name="T27" fmla="*/ 125 h 6311"/>
                <a:gd name="T28" fmla="*/ 5856 w 5865"/>
                <a:gd name="T29" fmla="*/ 143 h 6311"/>
                <a:gd name="T30" fmla="*/ 5861 w 5865"/>
                <a:gd name="T31" fmla="*/ 163 h 6311"/>
                <a:gd name="T32" fmla="*/ 5864 w 5865"/>
                <a:gd name="T33" fmla="*/ 182 h 6311"/>
                <a:gd name="T34" fmla="*/ 5865 w 5865"/>
                <a:gd name="T35" fmla="*/ 203 h 6311"/>
                <a:gd name="T36" fmla="*/ 5865 w 5865"/>
                <a:gd name="T37" fmla="*/ 6311 h 6311"/>
                <a:gd name="T38" fmla="*/ 0 w 5865"/>
                <a:gd name="T39" fmla="*/ 6311 h 6311"/>
                <a:gd name="T40" fmla="*/ 3815 w 5865"/>
                <a:gd name="T41" fmla="*/ 0 h 6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65" h="6311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36000"/>
                  </a:schemeClr>
                </a:gs>
                <a:gs pos="50000">
                  <a:schemeClr val="bg1">
                    <a:alpha val="1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6F4CA26-D2F0-4BB4-90D9-BDD68DA84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64061"/>
            <a:ext cx="747365" cy="1640222"/>
          </a:xfrm>
          <a:custGeom>
            <a:avLst/>
            <a:gdLst>
              <a:gd name="connsiteX0" fmla="*/ 0 w 747365"/>
              <a:gd name="connsiteY0" fmla="*/ 0 h 1640222"/>
              <a:gd name="connsiteX1" fmla="*/ 695927 w 747365"/>
              <a:gd name="connsiteY1" fmla="*/ 695927 h 1640222"/>
              <a:gd name="connsiteX2" fmla="*/ 695927 w 747365"/>
              <a:gd name="connsiteY2" fmla="*/ 944295 h 1640222"/>
              <a:gd name="connsiteX3" fmla="*/ 0 w 747365"/>
              <a:gd name="connsiteY3" fmla="*/ 1640222 h 1640222"/>
              <a:gd name="connsiteX4" fmla="*/ 0 w 747365"/>
              <a:gd name="connsiteY4" fmla="*/ 0 h 1640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365" h="1640222">
                <a:moveTo>
                  <a:pt x="0" y="0"/>
                </a:moveTo>
                <a:lnTo>
                  <a:pt x="695927" y="695927"/>
                </a:lnTo>
                <a:cubicBezTo>
                  <a:pt x="764512" y="764512"/>
                  <a:pt x="764512" y="875710"/>
                  <a:pt x="695927" y="944295"/>
                </a:cubicBezTo>
                <a:lnTo>
                  <a:pt x="0" y="1640222"/>
                </a:lnTo>
                <a:lnTo>
                  <a:pt x="0" y="0"/>
                </a:ln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Chart 23" descr="This is a chart. ">
            <a:extLst>
              <a:ext uri="{FF2B5EF4-FFF2-40B4-BE49-F238E27FC236}">
                <a16:creationId xmlns:a16="http://schemas.microsoft.com/office/drawing/2014/main" id="{E8AB4115-6FF0-4671-B7CC-CA1EDB1D9B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289542"/>
              </p:ext>
            </p:extLst>
          </p:nvPr>
        </p:nvGraphicFramePr>
        <p:xfrm>
          <a:off x="6045328" y="213142"/>
          <a:ext cx="5763755" cy="4284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75107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BD90C54-A1D0-46AE-811A-7FCD71C84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9" y="-56795"/>
            <a:ext cx="12179822" cy="645759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653043-9706-4A8F-99E2-518CA3BA8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95250" y="-16855"/>
            <a:ext cx="12192000" cy="6457594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BERRIES                 	              51%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BANANAS                	             17%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VEGETABLES             	              8%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MISCELLANEOUS PRODUCE     	8%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CEREAL (COLD)             	               6%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DAIRY GALLONS             	              5%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POULTRY                               	4%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YOGURT SINGLE SERVE          	2%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19464-7408-4CB8-9C8D-6CAE84CA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7319"/>
            <a:ext cx="10515600" cy="4985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1D134-7BBF-451B-A631-5F4F57AB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89828-C3DA-4597-BCE6-9ABD37A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BCE0B65-EA3A-426C-85CA-4043448BB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16275" y="16462"/>
            <a:ext cx="947484" cy="819637"/>
          </a:xfrm>
          <a:prstGeom prst="ellipse">
            <a:avLst/>
          </a:prstGeom>
          <a:solidFill>
            <a:srgbClr val="CE295E"/>
          </a:solidFill>
          <a:ln w="317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K=6</a:t>
            </a:r>
          </a:p>
        </p:txBody>
      </p:sp>
      <p:sp>
        <p:nvSpPr>
          <p:cNvPr id="36" name="TextBox 47">
            <a:extLst>
              <a:ext uri="{FF2B5EF4-FFF2-40B4-BE49-F238E27FC236}">
                <a16:creationId xmlns:a16="http://schemas.microsoft.com/office/drawing/2014/main" id="{ADD28621-C404-41A6-85D1-1C963A241234}"/>
              </a:ext>
            </a:extLst>
          </p:cNvPr>
          <p:cNvSpPr txBox="1"/>
          <p:nvPr/>
        </p:nvSpPr>
        <p:spPr>
          <a:xfrm>
            <a:off x="211509" y="638409"/>
            <a:ext cx="3610329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12F29F0-E19B-43BF-BEF3-D4A48B394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09706" y="1410623"/>
            <a:ext cx="2482294" cy="3772838"/>
          </a:xfrm>
          <a:custGeom>
            <a:avLst/>
            <a:gdLst>
              <a:gd name="connsiteX0" fmla="*/ 1886419 w 2482294"/>
              <a:gd name="connsiteY0" fmla="*/ 0 h 3772838"/>
              <a:gd name="connsiteX1" fmla="*/ 2109942 w 2482294"/>
              <a:gd name="connsiteY1" fmla="*/ 92586 h 3772838"/>
              <a:gd name="connsiteX2" fmla="*/ 2482294 w 2482294"/>
              <a:gd name="connsiteY2" fmla="*/ 464938 h 3772838"/>
              <a:gd name="connsiteX3" fmla="*/ 2482294 w 2482294"/>
              <a:gd name="connsiteY3" fmla="*/ 3307900 h 3772838"/>
              <a:gd name="connsiteX4" fmla="*/ 2109942 w 2482294"/>
              <a:gd name="connsiteY4" fmla="*/ 3680252 h 3772838"/>
              <a:gd name="connsiteX5" fmla="*/ 1662896 w 2482294"/>
              <a:gd name="connsiteY5" fmla="*/ 3680252 h 3772838"/>
              <a:gd name="connsiteX6" fmla="*/ 92586 w 2482294"/>
              <a:gd name="connsiteY6" fmla="*/ 2109942 h 3772838"/>
              <a:gd name="connsiteX7" fmla="*/ 92586 w 2482294"/>
              <a:gd name="connsiteY7" fmla="*/ 1662896 h 3772838"/>
              <a:gd name="connsiteX8" fmla="*/ 1662896 w 2482294"/>
              <a:gd name="connsiteY8" fmla="*/ 92586 h 3772838"/>
              <a:gd name="connsiteX9" fmla="*/ 1886419 w 2482294"/>
              <a:gd name="connsiteY9" fmla="*/ 0 h 377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2294" h="3772838">
                <a:moveTo>
                  <a:pt x="1886419" y="0"/>
                </a:moveTo>
                <a:cubicBezTo>
                  <a:pt x="1967318" y="0"/>
                  <a:pt x="2048218" y="30862"/>
                  <a:pt x="2109942" y="92586"/>
                </a:cubicBezTo>
                <a:lnTo>
                  <a:pt x="2482294" y="464938"/>
                </a:lnTo>
                <a:lnTo>
                  <a:pt x="2482294" y="3307900"/>
                </a:lnTo>
                <a:lnTo>
                  <a:pt x="2109942" y="3680252"/>
                </a:lnTo>
                <a:cubicBezTo>
                  <a:pt x="1986494" y="3803700"/>
                  <a:pt x="1786344" y="3803700"/>
                  <a:pt x="1662896" y="3680252"/>
                </a:cubicBezTo>
                <a:lnTo>
                  <a:pt x="92586" y="2109942"/>
                </a:lnTo>
                <a:cubicBezTo>
                  <a:pt x="-30862" y="1986494"/>
                  <a:pt x="-30862" y="1786344"/>
                  <a:pt x="92586" y="1662896"/>
                </a:cubicBezTo>
                <a:lnTo>
                  <a:pt x="1662896" y="92586"/>
                </a:lnTo>
                <a:cubicBezTo>
                  <a:pt x="1724620" y="30862"/>
                  <a:pt x="1805520" y="0"/>
                  <a:pt x="1886419" y="0"/>
                </a:cubicBez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558C64-5F19-44FD-B6CB-6995E80A6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24282" y="589473"/>
            <a:ext cx="6052215" cy="5811325"/>
            <a:chOff x="631829" y="3155370"/>
            <a:chExt cx="3458504" cy="278677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03C21F7-6F42-4001-9105-1392AB928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6883" y="5538847"/>
              <a:ext cx="1174880" cy="372175"/>
            </a:xfrm>
            <a:custGeom>
              <a:avLst/>
              <a:gdLst>
                <a:gd name="T0" fmla="*/ 3037 w 3628"/>
                <a:gd name="T1" fmla="*/ 0 h 1149"/>
                <a:gd name="T2" fmla="*/ 1837 w 3628"/>
                <a:gd name="T3" fmla="*/ 0 h 1149"/>
                <a:gd name="T4" fmla="*/ 1792 w 3628"/>
                <a:gd name="T5" fmla="*/ 0 h 1149"/>
                <a:gd name="T6" fmla="*/ 591 w 3628"/>
                <a:gd name="T7" fmla="*/ 0 h 1149"/>
                <a:gd name="T8" fmla="*/ 592 w 3628"/>
                <a:gd name="T9" fmla="*/ 108 h 1149"/>
                <a:gd name="T10" fmla="*/ 594 w 3628"/>
                <a:gd name="T11" fmla="*/ 214 h 1149"/>
                <a:gd name="T12" fmla="*/ 598 w 3628"/>
                <a:gd name="T13" fmla="*/ 317 h 1149"/>
                <a:gd name="T14" fmla="*/ 600 w 3628"/>
                <a:gd name="T15" fmla="*/ 419 h 1149"/>
                <a:gd name="T16" fmla="*/ 600 w 3628"/>
                <a:gd name="T17" fmla="*/ 468 h 1149"/>
                <a:gd name="T18" fmla="*/ 599 w 3628"/>
                <a:gd name="T19" fmla="*/ 516 h 1149"/>
                <a:gd name="T20" fmla="*/ 597 w 3628"/>
                <a:gd name="T21" fmla="*/ 564 h 1149"/>
                <a:gd name="T22" fmla="*/ 594 w 3628"/>
                <a:gd name="T23" fmla="*/ 610 h 1149"/>
                <a:gd name="T24" fmla="*/ 590 w 3628"/>
                <a:gd name="T25" fmla="*/ 654 h 1149"/>
                <a:gd name="T26" fmla="*/ 584 w 3628"/>
                <a:gd name="T27" fmla="*/ 698 h 1149"/>
                <a:gd name="T28" fmla="*/ 576 w 3628"/>
                <a:gd name="T29" fmla="*/ 740 h 1149"/>
                <a:gd name="T30" fmla="*/ 567 w 3628"/>
                <a:gd name="T31" fmla="*/ 780 h 1149"/>
                <a:gd name="T32" fmla="*/ 554 w 3628"/>
                <a:gd name="T33" fmla="*/ 820 h 1149"/>
                <a:gd name="T34" fmla="*/ 540 w 3628"/>
                <a:gd name="T35" fmla="*/ 857 h 1149"/>
                <a:gd name="T36" fmla="*/ 524 w 3628"/>
                <a:gd name="T37" fmla="*/ 892 h 1149"/>
                <a:gd name="T38" fmla="*/ 504 w 3628"/>
                <a:gd name="T39" fmla="*/ 925 h 1149"/>
                <a:gd name="T40" fmla="*/ 482 w 3628"/>
                <a:gd name="T41" fmla="*/ 958 h 1149"/>
                <a:gd name="T42" fmla="*/ 458 w 3628"/>
                <a:gd name="T43" fmla="*/ 986 h 1149"/>
                <a:gd name="T44" fmla="*/ 429 w 3628"/>
                <a:gd name="T45" fmla="*/ 1014 h 1149"/>
                <a:gd name="T46" fmla="*/ 398 w 3628"/>
                <a:gd name="T47" fmla="*/ 1039 h 1149"/>
                <a:gd name="T48" fmla="*/ 363 w 3628"/>
                <a:gd name="T49" fmla="*/ 1062 h 1149"/>
                <a:gd name="T50" fmla="*/ 323 w 3628"/>
                <a:gd name="T51" fmla="*/ 1081 h 1149"/>
                <a:gd name="T52" fmla="*/ 281 w 3628"/>
                <a:gd name="T53" fmla="*/ 1100 h 1149"/>
                <a:gd name="T54" fmla="*/ 233 w 3628"/>
                <a:gd name="T55" fmla="*/ 1115 h 1149"/>
                <a:gd name="T56" fmla="*/ 182 w 3628"/>
                <a:gd name="T57" fmla="*/ 1128 h 1149"/>
                <a:gd name="T58" fmla="*/ 127 w 3628"/>
                <a:gd name="T59" fmla="*/ 1137 h 1149"/>
                <a:gd name="T60" fmla="*/ 66 w 3628"/>
                <a:gd name="T61" fmla="*/ 1144 h 1149"/>
                <a:gd name="T62" fmla="*/ 0 w 3628"/>
                <a:gd name="T63" fmla="*/ 1149 h 1149"/>
                <a:gd name="T64" fmla="*/ 1792 w 3628"/>
                <a:gd name="T65" fmla="*/ 1149 h 1149"/>
                <a:gd name="T66" fmla="*/ 1837 w 3628"/>
                <a:gd name="T67" fmla="*/ 1149 h 1149"/>
                <a:gd name="T68" fmla="*/ 3628 w 3628"/>
                <a:gd name="T69" fmla="*/ 1149 h 1149"/>
                <a:gd name="T70" fmla="*/ 3563 w 3628"/>
                <a:gd name="T71" fmla="*/ 1144 h 1149"/>
                <a:gd name="T72" fmla="*/ 3503 w 3628"/>
                <a:gd name="T73" fmla="*/ 1137 h 1149"/>
                <a:gd name="T74" fmla="*/ 3446 w 3628"/>
                <a:gd name="T75" fmla="*/ 1128 h 1149"/>
                <a:gd name="T76" fmla="*/ 3395 w 3628"/>
                <a:gd name="T77" fmla="*/ 1115 h 1149"/>
                <a:gd name="T78" fmla="*/ 3349 w 3628"/>
                <a:gd name="T79" fmla="*/ 1100 h 1149"/>
                <a:gd name="T80" fmla="*/ 3306 w 3628"/>
                <a:gd name="T81" fmla="*/ 1081 h 1149"/>
                <a:gd name="T82" fmla="*/ 3266 w 3628"/>
                <a:gd name="T83" fmla="*/ 1062 h 1149"/>
                <a:gd name="T84" fmla="*/ 3231 w 3628"/>
                <a:gd name="T85" fmla="*/ 1039 h 1149"/>
                <a:gd name="T86" fmla="*/ 3199 w 3628"/>
                <a:gd name="T87" fmla="*/ 1014 h 1149"/>
                <a:gd name="T88" fmla="*/ 3172 w 3628"/>
                <a:gd name="T89" fmla="*/ 986 h 1149"/>
                <a:gd name="T90" fmla="*/ 3146 w 3628"/>
                <a:gd name="T91" fmla="*/ 958 h 1149"/>
                <a:gd name="T92" fmla="*/ 3124 w 3628"/>
                <a:gd name="T93" fmla="*/ 925 h 1149"/>
                <a:gd name="T94" fmla="*/ 3104 w 3628"/>
                <a:gd name="T95" fmla="*/ 892 h 1149"/>
                <a:gd name="T96" fmla="*/ 3088 w 3628"/>
                <a:gd name="T97" fmla="*/ 857 h 1149"/>
                <a:gd name="T98" fmla="*/ 3074 w 3628"/>
                <a:gd name="T99" fmla="*/ 820 h 1149"/>
                <a:gd name="T100" fmla="*/ 3063 w 3628"/>
                <a:gd name="T101" fmla="*/ 780 h 1149"/>
                <a:gd name="T102" fmla="*/ 3053 w 3628"/>
                <a:gd name="T103" fmla="*/ 740 h 1149"/>
                <a:gd name="T104" fmla="*/ 3045 w 3628"/>
                <a:gd name="T105" fmla="*/ 698 h 1149"/>
                <a:gd name="T106" fmla="*/ 3040 w 3628"/>
                <a:gd name="T107" fmla="*/ 654 h 1149"/>
                <a:gd name="T108" fmla="*/ 3035 w 3628"/>
                <a:gd name="T109" fmla="*/ 610 h 1149"/>
                <a:gd name="T110" fmla="*/ 3031 w 3628"/>
                <a:gd name="T111" fmla="*/ 564 h 1149"/>
                <a:gd name="T112" fmla="*/ 3030 w 3628"/>
                <a:gd name="T113" fmla="*/ 516 h 1149"/>
                <a:gd name="T114" fmla="*/ 3029 w 3628"/>
                <a:gd name="T115" fmla="*/ 468 h 1149"/>
                <a:gd name="T116" fmla="*/ 3029 w 3628"/>
                <a:gd name="T117" fmla="*/ 419 h 1149"/>
                <a:gd name="T118" fmla="*/ 3030 w 3628"/>
                <a:gd name="T119" fmla="*/ 317 h 1149"/>
                <a:gd name="T120" fmla="*/ 3034 w 3628"/>
                <a:gd name="T121" fmla="*/ 214 h 1149"/>
                <a:gd name="T122" fmla="*/ 3036 w 3628"/>
                <a:gd name="T123" fmla="*/ 108 h 1149"/>
                <a:gd name="T124" fmla="*/ 3037 w 3628"/>
                <a:gd name="T1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28" h="1149">
                  <a:moveTo>
                    <a:pt x="3037" y="0"/>
                  </a:moveTo>
                  <a:lnTo>
                    <a:pt x="1837" y="0"/>
                  </a:lnTo>
                  <a:lnTo>
                    <a:pt x="1792" y="0"/>
                  </a:lnTo>
                  <a:lnTo>
                    <a:pt x="591" y="0"/>
                  </a:lnTo>
                  <a:lnTo>
                    <a:pt x="592" y="108"/>
                  </a:lnTo>
                  <a:lnTo>
                    <a:pt x="594" y="214"/>
                  </a:lnTo>
                  <a:lnTo>
                    <a:pt x="598" y="317"/>
                  </a:lnTo>
                  <a:lnTo>
                    <a:pt x="600" y="419"/>
                  </a:lnTo>
                  <a:lnTo>
                    <a:pt x="600" y="468"/>
                  </a:lnTo>
                  <a:lnTo>
                    <a:pt x="599" y="516"/>
                  </a:lnTo>
                  <a:lnTo>
                    <a:pt x="597" y="564"/>
                  </a:lnTo>
                  <a:lnTo>
                    <a:pt x="594" y="610"/>
                  </a:lnTo>
                  <a:lnTo>
                    <a:pt x="590" y="654"/>
                  </a:lnTo>
                  <a:lnTo>
                    <a:pt x="584" y="698"/>
                  </a:lnTo>
                  <a:lnTo>
                    <a:pt x="576" y="740"/>
                  </a:lnTo>
                  <a:lnTo>
                    <a:pt x="567" y="780"/>
                  </a:lnTo>
                  <a:lnTo>
                    <a:pt x="554" y="820"/>
                  </a:lnTo>
                  <a:lnTo>
                    <a:pt x="540" y="857"/>
                  </a:lnTo>
                  <a:lnTo>
                    <a:pt x="524" y="892"/>
                  </a:lnTo>
                  <a:lnTo>
                    <a:pt x="504" y="925"/>
                  </a:lnTo>
                  <a:lnTo>
                    <a:pt x="482" y="958"/>
                  </a:lnTo>
                  <a:lnTo>
                    <a:pt x="458" y="986"/>
                  </a:lnTo>
                  <a:lnTo>
                    <a:pt x="429" y="1014"/>
                  </a:lnTo>
                  <a:lnTo>
                    <a:pt x="398" y="1039"/>
                  </a:lnTo>
                  <a:lnTo>
                    <a:pt x="363" y="1062"/>
                  </a:lnTo>
                  <a:lnTo>
                    <a:pt x="323" y="1081"/>
                  </a:lnTo>
                  <a:lnTo>
                    <a:pt x="281" y="1100"/>
                  </a:lnTo>
                  <a:lnTo>
                    <a:pt x="233" y="1115"/>
                  </a:lnTo>
                  <a:lnTo>
                    <a:pt x="182" y="1128"/>
                  </a:lnTo>
                  <a:lnTo>
                    <a:pt x="127" y="1137"/>
                  </a:lnTo>
                  <a:lnTo>
                    <a:pt x="66" y="1144"/>
                  </a:lnTo>
                  <a:lnTo>
                    <a:pt x="0" y="1149"/>
                  </a:lnTo>
                  <a:lnTo>
                    <a:pt x="1792" y="1149"/>
                  </a:lnTo>
                  <a:lnTo>
                    <a:pt x="1837" y="1149"/>
                  </a:lnTo>
                  <a:lnTo>
                    <a:pt x="3628" y="1149"/>
                  </a:lnTo>
                  <a:lnTo>
                    <a:pt x="3563" y="1144"/>
                  </a:lnTo>
                  <a:lnTo>
                    <a:pt x="3503" y="1137"/>
                  </a:lnTo>
                  <a:lnTo>
                    <a:pt x="3446" y="1128"/>
                  </a:lnTo>
                  <a:lnTo>
                    <a:pt x="3395" y="1115"/>
                  </a:lnTo>
                  <a:lnTo>
                    <a:pt x="3349" y="1100"/>
                  </a:lnTo>
                  <a:lnTo>
                    <a:pt x="3306" y="1081"/>
                  </a:lnTo>
                  <a:lnTo>
                    <a:pt x="3266" y="1062"/>
                  </a:lnTo>
                  <a:lnTo>
                    <a:pt x="3231" y="1039"/>
                  </a:lnTo>
                  <a:lnTo>
                    <a:pt x="3199" y="1014"/>
                  </a:lnTo>
                  <a:lnTo>
                    <a:pt x="3172" y="986"/>
                  </a:lnTo>
                  <a:lnTo>
                    <a:pt x="3146" y="958"/>
                  </a:lnTo>
                  <a:lnTo>
                    <a:pt x="3124" y="925"/>
                  </a:lnTo>
                  <a:lnTo>
                    <a:pt x="3104" y="892"/>
                  </a:lnTo>
                  <a:lnTo>
                    <a:pt x="3088" y="857"/>
                  </a:lnTo>
                  <a:lnTo>
                    <a:pt x="3074" y="820"/>
                  </a:lnTo>
                  <a:lnTo>
                    <a:pt x="3063" y="780"/>
                  </a:lnTo>
                  <a:lnTo>
                    <a:pt x="3053" y="740"/>
                  </a:lnTo>
                  <a:lnTo>
                    <a:pt x="3045" y="698"/>
                  </a:lnTo>
                  <a:lnTo>
                    <a:pt x="3040" y="654"/>
                  </a:lnTo>
                  <a:lnTo>
                    <a:pt x="3035" y="610"/>
                  </a:lnTo>
                  <a:lnTo>
                    <a:pt x="3031" y="564"/>
                  </a:lnTo>
                  <a:lnTo>
                    <a:pt x="3030" y="516"/>
                  </a:lnTo>
                  <a:lnTo>
                    <a:pt x="3029" y="468"/>
                  </a:lnTo>
                  <a:lnTo>
                    <a:pt x="3029" y="419"/>
                  </a:lnTo>
                  <a:lnTo>
                    <a:pt x="3030" y="317"/>
                  </a:lnTo>
                  <a:lnTo>
                    <a:pt x="3034" y="214"/>
                  </a:lnTo>
                  <a:lnTo>
                    <a:pt x="3036" y="108"/>
                  </a:lnTo>
                  <a:lnTo>
                    <a:pt x="303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77000">
                  <a:schemeClr val="bg1">
                    <a:lumMod val="85000"/>
                  </a:schemeClr>
                </a:gs>
                <a:gs pos="37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BADD212-C9EC-4549-BFBC-540585A96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103" y="5908428"/>
              <a:ext cx="1190442" cy="33717"/>
            </a:xfrm>
            <a:custGeom>
              <a:avLst/>
              <a:gdLst>
                <a:gd name="T0" fmla="*/ 53 w 3673"/>
                <a:gd name="T1" fmla="*/ 0 h 105"/>
                <a:gd name="T2" fmla="*/ 3621 w 3673"/>
                <a:gd name="T3" fmla="*/ 0 h 105"/>
                <a:gd name="T4" fmla="*/ 3631 w 3673"/>
                <a:gd name="T5" fmla="*/ 2 h 105"/>
                <a:gd name="T6" fmla="*/ 3640 w 3673"/>
                <a:gd name="T7" fmla="*/ 5 h 105"/>
                <a:gd name="T8" fmla="*/ 3650 w 3673"/>
                <a:gd name="T9" fmla="*/ 10 h 105"/>
                <a:gd name="T10" fmla="*/ 3658 w 3673"/>
                <a:gd name="T11" fmla="*/ 15 h 105"/>
                <a:gd name="T12" fmla="*/ 3664 w 3673"/>
                <a:gd name="T13" fmla="*/ 24 h 105"/>
                <a:gd name="T14" fmla="*/ 3668 w 3673"/>
                <a:gd name="T15" fmla="*/ 33 h 105"/>
                <a:gd name="T16" fmla="*/ 3672 w 3673"/>
                <a:gd name="T17" fmla="*/ 42 h 105"/>
                <a:gd name="T18" fmla="*/ 3673 w 3673"/>
                <a:gd name="T19" fmla="*/ 53 h 105"/>
                <a:gd name="T20" fmla="*/ 3673 w 3673"/>
                <a:gd name="T21" fmla="*/ 53 h 105"/>
                <a:gd name="T22" fmla="*/ 3672 w 3673"/>
                <a:gd name="T23" fmla="*/ 63 h 105"/>
                <a:gd name="T24" fmla="*/ 3668 w 3673"/>
                <a:gd name="T25" fmla="*/ 73 h 105"/>
                <a:gd name="T26" fmla="*/ 3664 w 3673"/>
                <a:gd name="T27" fmla="*/ 81 h 105"/>
                <a:gd name="T28" fmla="*/ 3658 w 3673"/>
                <a:gd name="T29" fmla="*/ 90 h 105"/>
                <a:gd name="T30" fmla="*/ 3650 w 3673"/>
                <a:gd name="T31" fmla="*/ 95 h 105"/>
                <a:gd name="T32" fmla="*/ 3640 w 3673"/>
                <a:gd name="T33" fmla="*/ 100 h 105"/>
                <a:gd name="T34" fmla="*/ 3631 w 3673"/>
                <a:gd name="T35" fmla="*/ 103 h 105"/>
                <a:gd name="T36" fmla="*/ 3621 w 3673"/>
                <a:gd name="T37" fmla="*/ 105 h 105"/>
                <a:gd name="T38" fmla="*/ 53 w 3673"/>
                <a:gd name="T39" fmla="*/ 105 h 105"/>
                <a:gd name="T40" fmla="*/ 42 w 3673"/>
                <a:gd name="T41" fmla="*/ 103 h 105"/>
                <a:gd name="T42" fmla="*/ 32 w 3673"/>
                <a:gd name="T43" fmla="*/ 100 h 105"/>
                <a:gd name="T44" fmla="*/ 24 w 3673"/>
                <a:gd name="T45" fmla="*/ 95 h 105"/>
                <a:gd name="T46" fmla="*/ 16 w 3673"/>
                <a:gd name="T47" fmla="*/ 90 h 105"/>
                <a:gd name="T48" fmla="*/ 9 w 3673"/>
                <a:gd name="T49" fmla="*/ 81 h 105"/>
                <a:gd name="T50" fmla="*/ 4 w 3673"/>
                <a:gd name="T51" fmla="*/ 73 h 105"/>
                <a:gd name="T52" fmla="*/ 2 w 3673"/>
                <a:gd name="T53" fmla="*/ 63 h 105"/>
                <a:gd name="T54" fmla="*/ 0 w 3673"/>
                <a:gd name="T55" fmla="*/ 53 h 105"/>
                <a:gd name="T56" fmla="*/ 0 w 3673"/>
                <a:gd name="T57" fmla="*/ 53 h 105"/>
                <a:gd name="T58" fmla="*/ 2 w 3673"/>
                <a:gd name="T59" fmla="*/ 42 h 105"/>
                <a:gd name="T60" fmla="*/ 4 w 3673"/>
                <a:gd name="T61" fmla="*/ 33 h 105"/>
                <a:gd name="T62" fmla="*/ 9 w 3673"/>
                <a:gd name="T63" fmla="*/ 24 h 105"/>
                <a:gd name="T64" fmla="*/ 16 w 3673"/>
                <a:gd name="T65" fmla="*/ 15 h 105"/>
                <a:gd name="T66" fmla="*/ 24 w 3673"/>
                <a:gd name="T67" fmla="*/ 10 h 105"/>
                <a:gd name="T68" fmla="*/ 32 w 3673"/>
                <a:gd name="T69" fmla="*/ 5 h 105"/>
                <a:gd name="T70" fmla="*/ 42 w 3673"/>
                <a:gd name="T71" fmla="*/ 2 h 105"/>
                <a:gd name="T72" fmla="*/ 53 w 3673"/>
                <a:gd name="T7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73" h="105">
                  <a:moveTo>
                    <a:pt x="53" y="0"/>
                  </a:moveTo>
                  <a:lnTo>
                    <a:pt x="3621" y="0"/>
                  </a:lnTo>
                  <a:lnTo>
                    <a:pt x="3631" y="2"/>
                  </a:lnTo>
                  <a:lnTo>
                    <a:pt x="3640" y="5"/>
                  </a:lnTo>
                  <a:lnTo>
                    <a:pt x="3650" y="10"/>
                  </a:lnTo>
                  <a:lnTo>
                    <a:pt x="3658" y="15"/>
                  </a:lnTo>
                  <a:lnTo>
                    <a:pt x="3664" y="24"/>
                  </a:lnTo>
                  <a:lnTo>
                    <a:pt x="3668" y="33"/>
                  </a:lnTo>
                  <a:lnTo>
                    <a:pt x="3672" y="42"/>
                  </a:lnTo>
                  <a:lnTo>
                    <a:pt x="3673" y="53"/>
                  </a:lnTo>
                  <a:lnTo>
                    <a:pt x="3673" y="53"/>
                  </a:lnTo>
                  <a:lnTo>
                    <a:pt x="3672" y="63"/>
                  </a:lnTo>
                  <a:lnTo>
                    <a:pt x="3668" y="73"/>
                  </a:lnTo>
                  <a:lnTo>
                    <a:pt x="3664" y="81"/>
                  </a:lnTo>
                  <a:lnTo>
                    <a:pt x="3658" y="90"/>
                  </a:lnTo>
                  <a:lnTo>
                    <a:pt x="3650" y="95"/>
                  </a:lnTo>
                  <a:lnTo>
                    <a:pt x="3640" y="100"/>
                  </a:lnTo>
                  <a:lnTo>
                    <a:pt x="3631" y="103"/>
                  </a:lnTo>
                  <a:lnTo>
                    <a:pt x="3621" y="105"/>
                  </a:lnTo>
                  <a:lnTo>
                    <a:pt x="53" y="105"/>
                  </a:lnTo>
                  <a:lnTo>
                    <a:pt x="42" y="103"/>
                  </a:lnTo>
                  <a:lnTo>
                    <a:pt x="32" y="100"/>
                  </a:lnTo>
                  <a:lnTo>
                    <a:pt x="24" y="95"/>
                  </a:lnTo>
                  <a:lnTo>
                    <a:pt x="16" y="90"/>
                  </a:lnTo>
                  <a:lnTo>
                    <a:pt x="9" y="81"/>
                  </a:lnTo>
                  <a:lnTo>
                    <a:pt x="4" y="73"/>
                  </a:lnTo>
                  <a:lnTo>
                    <a:pt x="2" y="6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2" y="42"/>
                  </a:lnTo>
                  <a:lnTo>
                    <a:pt x="4" y="33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24" y="10"/>
                  </a:lnTo>
                  <a:lnTo>
                    <a:pt x="32" y="5"/>
                  </a:lnTo>
                  <a:lnTo>
                    <a:pt x="42" y="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65000"/>
                  </a:schemeClr>
                </a:gs>
                <a:gs pos="4400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D791EF4-39E0-4615-B2DA-2533EE298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397742"/>
            </a:xfrm>
            <a:custGeom>
              <a:avLst/>
              <a:gdLst>
                <a:gd name="T0" fmla="*/ 10459 w 10666"/>
                <a:gd name="T1" fmla="*/ 0 h 7397"/>
                <a:gd name="T2" fmla="*/ 10500 w 10666"/>
                <a:gd name="T3" fmla="*/ 5 h 7397"/>
                <a:gd name="T4" fmla="*/ 10539 w 10666"/>
                <a:gd name="T5" fmla="*/ 16 h 7397"/>
                <a:gd name="T6" fmla="*/ 10575 w 10666"/>
                <a:gd name="T7" fmla="*/ 36 h 7397"/>
                <a:gd name="T8" fmla="*/ 10605 w 10666"/>
                <a:gd name="T9" fmla="*/ 61 h 7397"/>
                <a:gd name="T10" fmla="*/ 10630 w 10666"/>
                <a:gd name="T11" fmla="*/ 91 h 7397"/>
                <a:gd name="T12" fmla="*/ 10650 w 10666"/>
                <a:gd name="T13" fmla="*/ 127 h 7397"/>
                <a:gd name="T14" fmla="*/ 10661 w 10666"/>
                <a:gd name="T15" fmla="*/ 166 h 7397"/>
                <a:gd name="T16" fmla="*/ 10666 w 10666"/>
                <a:gd name="T17" fmla="*/ 207 h 7397"/>
                <a:gd name="T18" fmla="*/ 10665 w 10666"/>
                <a:gd name="T19" fmla="*/ 7211 h 7397"/>
                <a:gd name="T20" fmla="*/ 10657 w 10666"/>
                <a:gd name="T21" fmla="*/ 7251 h 7397"/>
                <a:gd name="T22" fmla="*/ 10641 w 10666"/>
                <a:gd name="T23" fmla="*/ 7288 h 7397"/>
                <a:gd name="T24" fmla="*/ 10619 w 10666"/>
                <a:gd name="T25" fmla="*/ 7321 h 7397"/>
                <a:gd name="T26" fmla="*/ 10591 w 10666"/>
                <a:gd name="T27" fmla="*/ 7350 h 7397"/>
                <a:gd name="T28" fmla="*/ 10557 w 10666"/>
                <a:gd name="T29" fmla="*/ 7372 h 7397"/>
                <a:gd name="T30" fmla="*/ 10520 w 10666"/>
                <a:gd name="T31" fmla="*/ 7388 h 7397"/>
                <a:gd name="T32" fmla="*/ 10480 w 10666"/>
                <a:gd name="T33" fmla="*/ 7396 h 7397"/>
                <a:gd name="T34" fmla="*/ 207 w 10666"/>
                <a:gd name="T35" fmla="*/ 7397 h 7397"/>
                <a:gd name="T36" fmla="*/ 165 w 10666"/>
                <a:gd name="T37" fmla="*/ 7393 h 7397"/>
                <a:gd name="T38" fmla="*/ 126 w 10666"/>
                <a:gd name="T39" fmla="*/ 7381 h 7397"/>
                <a:gd name="T40" fmla="*/ 91 w 10666"/>
                <a:gd name="T41" fmla="*/ 7361 h 7397"/>
                <a:gd name="T42" fmla="*/ 60 w 10666"/>
                <a:gd name="T43" fmla="*/ 7336 h 7397"/>
                <a:gd name="T44" fmla="*/ 34 w 10666"/>
                <a:gd name="T45" fmla="*/ 7306 h 7397"/>
                <a:gd name="T46" fmla="*/ 16 w 10666"/>
                <a:gd name="T47" fmla="*/ 7270 h 7397"/>
                <a:gd name="T48" fmla="*/ 3 w 10666"/>
                <a:gd name="T49" fmla="*/ 7232 h 7397"/>
                <a:gd name="T50" fmla="*/ 0 w 10666"/>
                <a:gd name="T51" fmla="*/ 7190 h 7397"/>
                <a:gd name="T52" fmla="*/ 1 w 10666"/>
                <a:gd name="T53" fmla="*/ 186 h 7397"/>
                <a:gd name="T54" fmla="*/ 9 w 10666"/>
                <a:gd name="T55" fmla="*/ 146 h 7397"/>
                <a:gd name="T56" fmla="*/ 24 w 10666"/>
                <a:gd name="T57" fmla="*/ 109 h 7397"/>
                <a:gd name="T58" fmla="*/ 47 w 10666"/>
                <a:gd name="T59" fmla="*/ 75 h 7397"/>
                <a:gd name="T60" fmla="*/ 75 w 10666"/>
                <a:gd name="T61" fmla="*/ 47 h 7397"/>
                <a:gd name="T62" fmla="*/ 108 w 10666"/>
                <a:gd name="T63" fmla="*/ 25 h 7397"/>
                <a:gd name="T64" fmla="*/ 146 w 10666"/>
                <a:gd name="T65" fmla="*/ 9 h 7397"/>
                <a:gd name="T66" fmla="*/ 186 w 10666"/>
                <a:gd name="T67" fmla="*/ 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666" h="7397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7190"/>
                  </a:lnTo>
                  <a:lnTo>
                    <a:pt x="10665" y="7211"/>
                  </a:lnTo>
                  <a:lnTo>
                    <a:pt x="10661" y="7232"/>
                  </a:lnTo>
                  <a:lnTo>
                    <a:pt x="10657" y="7251"/>
                  </a:lnTo>
                  <a:lnTo>
                    <a:pt x="10650" y="7270"/>
                  </a:lnTo>
                  <a:lnTo>
                    <a:pt x="10641" y="7288"/>
                  </a:lnTo>
                  <a:lnTo>
                    <a:pt x="10630" y="7306"/>
                  </a:lnTo>
                  <a:lnTo>
                    <a:pt x="10619" y="7321"/>
                  </a:lnTo>
                  <a:lnTo>
                    <a:pt x="10605" y="7336"/>
                  </a:lnTo>
                  <a:lnTo>
                    <a:pt x="10591" y="7350"/>
                  </a:lnTo>
                  <a:lnTo>
                    <a:pt x="10575" y="7361"/>
                  </a:lnTo>
                  <a:lnTo>
                    <a:pt x="10557" y="7372"/>
                  </a:lnTo>
                  <a:lnTo>
                    <a:pt x="10539" y="7381"/>
                  </a:lnTo>
                  <a:lnTo>
                    <a:pt x="10520" y="7388"/>
                  </a:lnTo>
                  <a:lnTo>
                    <a:pt x="10500" y="7393"/>
                  </a:lnTo>
                  <a:lnTo>
                    <a:pt x="10480" y="7396"/>
                  </a:lnTo>
                  <a:lnTo>
                    <a:pt x="10459" y="7397"/>
                  </a:lnTo>
                  <a:lnTo>
                    <a:pt x="207" y="7397"/>
                  </a:lnTo>
                  <a:lnTo>
                    <a:pt x="186" y="7396"/>
                  </a:lnTo>
                  <a:lnTo>
                    <a:pt x="165" y="7393"/>
                  </a:lnTo>
                  <a:lnTo>
                    <a:pt x="146" y="7388"/>
                  </a:lnTo>
                  <a:lnTo>
                    <a:pt x="126" y="7381"/>
                  </a:lnTo>
                  <a:lnTo>
                    <a:pt x="108" y="7372"/>
                  </a:lnTo>
                  <a:lnTo>
                    <a:pt x="91" y="7361"/>
                  </a:lnTo>
                  <a:lnTo>
                    <a:pt x="75" y="7350"/>
                  </a:lnTo>
                  <a:lnTo>
                    <a:pt x="60" y="7336"/>
                  </a:lnTo>
                  <a:lnTo>
                    <a:pt x="47" y="7321"/>
                  </a:lnTo>
                  <a:lnTo>
                    <a:pt x="34" y="7306"/>
                  </a:lnTo>
                  <a:lnTo>
                    <a:pt x="24" y="7288"/>
                  </a:lnTo>
                  <a:lnTo>
                    <a:pt x="16" y="7270"/>
                  </a:lnTo>
                  <a:lnTo>
                    <a:pt x="9" y="7251"/>
                  </a:lnTo>
                  <a:lnTo>
                    <a:pt x="3" y="7232"/>
                  </a:lnTo>
                  <a:lnTo>
                    <a:pt x="1" y="7211"/>
                  </a:lnTo>
                  <a:lnTo>
                    <a:pt x="0" y="7190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tint val="66000"/>
                    <a:satMod val="160000"/>
                  </a:schemeClr>
                </a:gs>
                <a:gs pos="50000">
                  <a:schemeClr val="bg1">
                    <a:lumMod val="75000"/>
                    <a:tint val="44500"/>
                    <a:satMod val="160000"/>
                  </a:schemeClr>
                </a:gs>
                <a:gs pos="100000">
                  <a:schemeClr val="bg1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A2C0B88-74DA-45C0-BA2B-E2D1881F6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086515"/>
            </a:xfrm>
            <a:custGeom>
              <a:avLst/>
              <a:gdLst>
                <a:gd name="T0" fmla="*/ 207 w 10666"/>
                <a:gd name="T1" fmla="*/ 0 h 6436"/>
                <a:gd name="T2" fmla="*/ 10459 w 10666"/>
                <a:gd name="T3" fmla="*/ 0 h 6436"/>
                <a:gd name="T4" fmla="*/ 10480 w 10666"/>
                <a:gd name="T5" fmla="*/ 1 h 6436"/>
                <a:gd name="T6" fmla="*/ 10500 w 10666"/>
                <a:gd name="T7" fmla="*/ 5 h 6436"/>
                <a:gd name="T8" fmla="*/ 10520 w 10666"/>
                <a:gd name="T9" fmla="*/ 9 h 6436"/>
                <a:gd name="T10" fmla="*/ 10539 w 10666"/>
                <a:gd name="T11" fmla="*/ 16 h 6436"/>
                <a:gd name="T12" fmla="*/ 10557 w 10666"/>
                <a:gd name="T13" fmla="*/ 25 h 6436"/>
                <a:gd name="T14" fmla="*/ 10575 w 10666"/>
                <a:gd name="T15" fmla="*/ 36 h 6436"/>
                <a:gd name="T16" fmla="*/ 10591 w 10666"/>
                <a:gd name="T17" fmla="*/ 47 h 6436"/>
                <a:gd name="T18" fmla="*/ 10605 w 10666"/>
                <a:gd name="T19" fmla="*/ 61 h 6436"/>
                <a:gd name="T20" fmla="*/ 10619 w 10666"/>
                <a:gd name="T21" fmla="*/ 75 h 6436"/>
                <a:gd name="T22" fmla="*/ 10630 w 10666"/>
                <a:gd name="T23" fmla="*/ 91 h 6436"/>
                <a:gd name="T24" fmla="*/ 10641 w 10666"/>
                <a:gd name="T25" fmla="*/ 109 h 6436"/>
                <a:gd name="T26" fmla="*/ 10650 w 10666"/>
                <a:gd name="T27" fmla="*/ 127 h 6436"/>
                <a:gd name="T28" fmla="*/ 10657 w 10666"/>
                <a:gd name="T29" fmla="*/ 146 h 6436"/>
                <a:gd name="T30" fmla="*/ 10661 w 10666"/>
                <a:gd name="T31" fmla="*/ 166 h 6436"/>
                <a:gd name="T32" fmla="*/ 10665 w 10666"/>
                <a:gd name="T33" fmla="*/ 186 h 6436"/>
                <a:gd name="T34" fmla="*/ 10666 w 10666"/>
                <a:gd name="T35" fmla="*/ 207 h 6436"/>
                <a:gd name="T36" fmla="*/ 10666 w 10666"/>
                <a:gd name="T37" fmla="*/ 6436 h 6436"/>
                <a:gd name="T38" fmla="*/ 0 w 10666"/>
                <a:gd name="T39" fmla="*/ 6436 h 6436"/>
                <a:gd name="T40" fmla="*/ 0 w 10666"/>
                <a:gd name="T41" fmla="*/ 207 h 6436"/>
                <a:gd name="T42" fmla="*/ 1 w 10666"/>
                <a:gd name="T43" fmla="*/ 186 h 6436"/>
                <a:gd name="T44" fmla="*/ 3 w 10666"/>
                <a:gd name="T45" fmla="*/ 166 h 6436"/>
                <a:gd name="T46" fmla="*/ 9 w 10666"/>
                <a:gd name="T47" fmla="*/ 146 h 6436"/>
                <a:gd name="T48" fmla="*/ 16 w 10666"/>
                <a:gd name="T49" fmla="*/ 127 h 6436"/>
                <a:gd name="T50" fmla="*/ 24 w 10666"/>
                <a:gd name="T51" fmla="*/ 109 h 6436"/>
                <a:gd name="T52" fmla="*/ 34 w 10666"/>
                <a:gd name="T53" fmla="*/ 91 h 6436"/>
                <a:gd name="T54" fmla="*/ 47 w 10666"/>
                <a:gd name="T55" fmla="*/ 75 h 6436"/>
                <a:gd name="T56" fmla="*/ 60 w 10666"/>
                <a:gd name="T57" fmla="*/ 61 h 6436"/>
                <a:gd name="T58" fmla="*/ 75 w 10666"/>
                <a:gd name="T59" fmla="*/ 47 h 6436"/>
                <a:gd name="T60" fmla="*/ 91 w 10666"/>
                <a:gd name="T61" fmla="*/ 36 h 6436"/>
                <a:gd name="T62" fmla="*/ 108 w 10666"/>
                <a:gd name="T63" fmla="*/ 25 h 6436"/>
                <a:gd name="T64" fmla="*/ 126 w 10666"/>
                <a:gd name="T65" fmla="*/ 16 h 6436"/>
                <a:gd name="T66" fmla="*/ 146 w 10666"/>
                <a:gd name="T67" fmla="*/ 9 h 6436"/>
                <a:gd name="T68" fmla="*/ 165 w 10666"/>
                <a:gd name="T69" fmla="*/ 5 h 6436"/>
                <a:gd name="T70" fmla="*/ 186 w 10666"/>
                <a:gd name="T71" fmla="*/ 1 h 6436"/>
                <a:gd name="T72" fmla="*/ 207 w 10666"/>
                <a:gd name="T73" fmla="*/ 0 h 6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666" h="6436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6436"/>
                  </a:lnTo>
                  <a:lnTo>
                    <a:pt x="0" y="6436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9A22C5B2-38A3-42BA-A2A5-9C226BBCFF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18167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DCBA333A-EC40-4F75-8BEA-578C20AC3B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337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D9EE697-72E5-4550-BEC8-BBC473AAE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5333" y="5052556"/>
              <a:ext cx="1531494" cy="54465"/>
            </a:xfrm>
            <a:custGeom>
              <a:avLst/>
              <a:gdLst>
                <a:gd name="T0" fmla="*/ 112 w 4724"/>
                <a:gd name="T1" fmla="*/ 0 h 169"/>
                <a:gd name="T2" fmla="*/ 4569 w 4724"/>
                <a:gd name="T3" fmla="*/ 0 h 169"/>
                <a:gd name="T4" fmla="*/ 4724 w 4724"/>
                <a:gd name="T5" fmla="*/ 169 h 169"/>
                <a:gd name="T6" fmla="*/ 0 w 4724"/>
                <a:gd name="T7" fmla="*/ 169 h 169"/>
                <a:gd name="T8" fmla="*/ 112 w 4724"/>
                <a:gd name="T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4" h="169">
                  <a:moveTo>
                    <a:pt x="112" y="0"/>
                  </a:moveTo>
                  <a:lnTo>
                    <a:pt x="4569" y="0"/>
                  </a:lnTo>
                  <a:lnTo>
                    <a:pt x="4724" y="169"/>
                  </a:lnTo>
                  <a:lnTo>
                    <a:pt x="0" y="16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BDB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BB6FC8DA-FF34-4385-94AD-1D87B3EE0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9259" y="3155370"/>
              <a:ext cx="1901074" cy="2045019"/>
            </a:xfrm>
            <a:custGeom>
              <a:avLst/>
              <a:gdLst>
                <a:gd name="T0" fmla="*/ 3815 w 5865"/>
                <a:gd name="T1" fmla="*/ 0 h 6311"/>
                <a:gd name="T2" fmla="*/ 5660 w 5865"/>
                <a:gd name="T3" fmla="*/ 0 h 6311"/>
                <a:gd name="T4" fmla="*/ 5681 w 5865"/>
                <a:gd name="T5" fmla="*/ 1 h 6311"/>
                <a:gd name="T6" fmla="*/ 5702 w 5865"/>
                <a:gd name="T7" fmla="*/ 4 h 6311"/>
                <a:gd name="T8" fmla="*/ 5721 w 5865"/>
                <a:gd name="T9" fmla="*/ 9 h 6311"/>
                <a:gd name="T10" fmla="*/ 5740 w 5865"/>
                <a:gd name="T11" fmla="*/ 16 h 6311"/>
                <a:gd name="T12" fmla="*/ 5758 w 5865"/>
                <a:gd name="T13" fmla="*/ 24 h 6311"/>
                <a:gd name="T14" fmla="*/ 5775 w 5865"/>
                <a:gd name="T15" fmla="*/ 34 h 6311"/>
                <a:gd name="T16" fmla="*/ 5791 w 5865"/>
                <a:gd name="T17" fmla="*/ 46 h 6311"/>
                <a:gd name="T18" fmla="*/ 5805 w 5865"/>
                <a:gd name="T19" fmla="*/ 60 h 6311"/>
                <a:gd name="T20" fmla="*/ 5819 w 5865"/>
                <a:gd name="T21" fmla="*/ 74 h 6311"/>
                <a:gd name="T22" fmla="*/ 5830 w 5865"/>
                <a:gd name="T23" fmla="*/ 90 h 6311"/>
                <a:gd name="T24" fmla="*/ 5841 w 5865"/>
                <a:gd name="T25" fmla="*/ 106 h 6311"/>
                <a:gd name="T26" fmla="*/ 5849 w 5865"/>
                <a:gd name="T27" fmla="*/ 125 h 6311"/>
                <a:gd name="T28" fmla="*/ 5856 w 5865"/>
                <a:gd name="T29" fmla="*/ 143 h 6311"/>
                <a:gd name="T30" fmla="*/ 5861 w 5865"/>
                <a:gd name="T31" fmla="*/ 163 h 6311"/>
                <a:gd name="T32" fmla="*/ 5864 w 5865"/>
                <a:gd name="T33" fmla="*/ 182 h 6311"/>
                <a:gd name="T34" fmla="*/ 5865 w 5865"/>
                <a:gd name="T35" fmla="*/ 203 h 6311"/>
                <a:gd name="T36" fmla="*/ 5865 w 5865"/>
                <a:gd name="T37" fmla="*/ 6311 h 6311"/>
                <a:gd name="T38" fmla="*/ 0 w 5865"/>
                <a:gd name="T39" fmla="*/ 6311 h 6311"/>
                <a:gd name="T40" fmla="*/ 3815 w 5865"/>
                <a:gd name="T41" fmla="*/ 0 h 6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65" h="6311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36000"/>
                  </a:schemeClr>
                </a:gs>
                <a:gs pos="50000">
                  <a:schemeClr val="bg1">
                    <a:alpha val="1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6F4CA26-D2F0-4BB4-90D9-BDD68DA84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64061"/>
            <a:ext cx="747365" cy="1640222"/>
          </a:xfrm>
          <a:custGeom>
            <a:avLst/>
            <a:gdLst>
              <a:gd name="connsiteX0" fmla="*/ 0 w 747365"/>
              <a:gd name="connsiteY0" fmla="*/ 0 h 1640222"/>
              <a:gd name="connsiteX1" fmla="*/ 695927 w 747365"/>
              <a:gd name="connsiteY1" fmla="*/ 695927 h 1640222"/>
              <a:gd name="connsiteX2" fmla="*/ 695927 w 747365"/>
              <a:gd name="connsiteY2" fmla="*/ 944295 h 1640222"/>
              <a:gd name="connsiteX3" fmla="*/ 0 w 747365"/>
              <a:gd name="connsiteY3" fmla="*/ 1640222 h 1640222"/>
              <a:gd name="connsiteX4" fmla="*/ 0 w 747365"/>
              <a:gd name="connsiteY4" fmla="*/ 0 h 1640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365" h="1640222">
                <a:moveTo>
                  <a:pt x="0" y="0"/>
                </a:moveTo>
                <a:lnTo>
                  <a:pt x="695927" y="695927"/>
                </a:lnTo>
                <a:cubicBezTo>
                  <a:pt x="764512" y="764512"/>
                  <a:pt x="764512" y="875710"/>
                  <a:pt x="695927" y="944295"/>
                </a:cubicBezTo>
                <a:lnTo>
                  <a:pt x="0" y="1640222"/>
                </a:lnTo>
                <a:lnTo>
                  <a:pt x="0" y="0"/>
                </a:ln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Chart 23" descr="This is a chart. ">
            <a:extLst>
              <a:ext uri="{FF2B5EF4-FFF2-40B4-BE49-F238E27FC236}">
                <a16:creationId xmlns:a16="http://schemas.microsoft.com/office/drawing/2014/main" id="{E8AB4115-6FF0-4671-B7CC-CA1EDB1D9B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3968048"/>
              </p:ext>
            </p:extLst>
          </p:nvPr>
        </p:nvGraphicFramePr>
        <p:xfrm>
          <a:off x="6045328" y="213142"/>
          <a:ext cx="5763755" cy="4284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263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BD90C54-A1D0-46AE-811A-7FCD71C84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9" y="-56795"/>
            <a:ext cx="12179822" cy="645759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653043-9706-4A8F-99E2-518CA3BA8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673" y="-127109"/>
            <a:ext cx="12192000" cy="6457594"/>
          </a:xfrm>
          <a:prstGeom prst="rect">
            <a:avLst/>
          </a:prstGeom>
          <a:solidFill>
            <a:schemeClr val="tx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MISCELLANEOUS PRODUCE    	49%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BANANAS                  	              17%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VEGETABLES                	               9%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BERRIES                  	               8%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CEREAL (COLD)                    	6%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DAIRY GALLONS             	               5%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POULTRY - RDW             	               4%	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YOGURT SINGLE SERVE          	2%</a:t>
            </a:r>
            <a:r>
              <a:rPr lang="en-US" dirty="0"/>
              <a:t>	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19464-7408-4CB8-9C8D-6CAE84CA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7319"/>
            <a:ext cx="10515600" cy="4985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1D134-7BBF-451B-A631-5F4F57AB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Logo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89828-C3DA-4597-BCE6-9ABD37A4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50806-BABF-4915-9689-3B9956D1C75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BCE0B65-EA3A-426C-85CA-4043448BB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23312" y="14287"/>
            <a:ext cx="947484" cy="819637"/>
          </a:xfrm>
          <a:prstGeom prst="ellipse">
            <a:avLst/>
          </a:prstGeom>
          <a:solidFill>
            <a:srgbClr val="CE295E"/>
          </a:solidFill>
          <a:ln w="317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K=1</a:t>
            </a:r>
          </a:p>
        </p:txBody>
      </p:sp>
      <p:sp>
        <p:nvSpPr>
          <p:cNvPr id="36" name="TextBox 47">
            <a:extLst>
              <a:ext uri="{FF2B5EF4-FFF2-40B4-BE49-F238E27FC236}">
                <a16:creationId xmlns:a16="http://schemas.microsoft.com/office/drawing/2014/main" id="{ADD28621-C404-41A6-85D1-1C963A241234}"/>
              </a:ext>
            </a:extLst>
          </p:cNvPr>
          <p:cNvSpPr txBox="1"/>
          <p:nvPr/>
        </p:nvSpPr>
        <p:spPr>
          <a:xfrm>
            <a:off x="211509" y="638409"/>
            <a:ext cx="3610329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</a:t>
            </a: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512F29F0-E19B-43BF-BEF3-D4A48B394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09706" y="1410623"/>
            <a:ext cx="2482294" cy="3772838"/>
          </a:xfrm>
          <a:custGeom>
            <a:avLst/>
            <a:gdLst>
              <a:gd name="connsiteX0" fmla="*/ 1886419 w 2482294"/>
              <a:gd name="connsiteY0" fmla="*/ 0 h 3772838"/>
              <a:gd name="connsiteX1" fmla="*/ 2109942 w 2482294"/>
              <a:gd name="connsiteY1" fmla="*/ 92586 h 3772838"/>
              <a:gd name="connsiteX2" fmla="*/ 2482294 w 2482294"/>
              <a:gd name="connsiteY2" fmla="*/ 464938 h 3772838"/>
              <a:gd name="connsiteX3" fmla="*/ 2482294 w 2482294"/>
              <a:gd name="connsiteY3" fmla="*/ 3307900 h 3772838"/>
              <a:gd name="connsiteX4" fmla="*/ 2109942 w 2482294"/>
              <a:gd name="connsiteY4" fmla="*/ 3680252 h 3772838"/>
              <a:gd name="connsiteX5" fmla="*/ 1662896 w 2482294"/>
              <a:gd name="connsiteY5" fmla="*/ 3680252 h 3772838"/>
              <a:gd name="connsiteX6" fmla="*/ 92586 w 2482294"/>
              <a:gd name="connsiteY6" fmla="*/ 2109942 h 3772838"/>
              <a:gd name="connsiteX7" fmla="*/ 92586 w 2482294"/>
              <a:gd name="connsiteY7" fmla="*/ 1662896 h 3772838"/>
              <a:gd name="connsiteX8" fmla="*/ 1662896 w 2482294"/>
              <a:gd name="connsiteY8" fmla="*/ 92586 h 3772838"/>
              <a:gd name="connsiteX9" fmla="*/ 1886419 w 2482294"/>
              <a:gd name="connsiteY9" fmla="*/ 0 h 377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2294" h="3772838">
                <a:moveTo>
                  <a:pt x="1886419" y="0"/>
                </a:moveTo>
                <a:cubicBezTo>
                  <a:pt x="1967318" y="0"/>
                  <a:pt x="2048218" y="30862"/>
                  <a:pt x="2109942" y="92586"/>
                </a:cubicBezTo>
                <a:lnTo>
                  <a:pt x="2482294" y="464938"/>
                </a:lnTo>
                <a:lnTo>
                  <a:pt x="2482294" y="3307900"/>
                </a:lnTo>
                <a:lnTo>
                  <a:pt x="2109942" y="3680252"/>
                </a:lnTo>
                <a:cubicBezTo>
                  <a:pt x="1986494" y="3803700"/>
                  <a:pt x="1786344" y="3803700"/>
                  <a:pt x="1662896" y="3680252"/>
                </a:cubicBezTo>
                <a:lnTo>
                  <a:pt x="92586" y="2109942"/>
                </a:lnTo>
                <a:cubicBezTo>
                  <a:pt x="-30862" y="1986494"/>
                  <a:pt x="-30862" y="1786344"/>
                  <a:pt x="92586" y="1662896"/>
                </a:cubicBezTo>
                <a:lnTo>
                  <a:pt x="1662896" y="92586"/>
                </a:lnTo>
                <a:cubicBezTo>
                  <a:pt x="1724620" y="30862"/>
                  <a:pt x="1805520" y="0"/>
                  <a:pt x="1886419" y="0"/>
                </a:cubicBez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B558C64-5F19-44FD-B6CB-6995E80A6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24282" y="589473"/>
            <a:ext cx="6052215" cy="5811325"/>
            <a:chOff x="631829" y="3155370"/>
            <a:chExt cx="3458504" cy="278677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03C21F7-6F42-4001-9105-1392AB928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6883" y="5538847"/>
              <a:ext cx="1174880" cy="372175"/>
            </a:xfrm>
            <a:custGeom>
              <a:avLst/>
              <a:gdLst>
                <a:gd name="T0" fmla="*/ 3037 w 3628"/>
                <a:gd name="T1" fmla="*/ 0 h 1149"/>
                <a:gd name="T2" fmla="*/ 1837 w 3628"/>
                <a:gd name="T3" fmla="*/ 0 h 1149"/>
                <a:gd name="T4" fmla="*/ 1792 w 3628"/>
                <a:gd name="T5" fmla="*/ 0 h 1149"/>
                <a:gd name="T6" fmla="*/ 591 w 3628"/>
                <a:gd name="T7" fmla="*/ 0 h 1149"/>
                <a:gd name="T8" fmla="*/ 592 w 3628"/>
                <a:gd name="T9" fmla="*/ 108 h 1149"/>
                <a:gd name="T10" fmla="*/ 594 w 3628"/>
                <a:gd name="T11" fmla="*/ 214 h 1149"/>
                <a:gd name="T12" fmla="*/ 598 w 3628"/>
                <a:gd name="T13" fmla="*/ 317 h 1149"/>
                <a:gd name="T14" fmla="*/ 600 w 3628"/>
                <a:gd name="T15" fmla="*/ 419 h 1149"/>
                <a:gd name="T16" fmla="*/ 600 w 3628"/>
                <a:gd name="T17" fmla="*/ 468 h 1149"/>
                <a:gd name="T18" fmla="*/ 599 w 3628"/>
                <a:gd name="T19" fmla="*/ 516 h 1149"/>
                <a:gd name="T20" fmla="*/ 597 w 3628"/>
                <a:gd name="T21" fmla="*/ 564 h 1149"/>
                <a:gd name="T22" fmla="*/ 594 w 3628"/>
                <a:gd name="T23" fmla="*/ 610 h 1149"/>
                <a:gd name="T24" fmla="*/ 590 w 3628"/>
                <a:gd name="T25" fmla="*/ 654 h 1149"/>
                <a:gd name="T26" fmla="*/ 584 w 3628"/>
                <a:gd name="T27" fmla="*/ 698 h 1149"/>
                <a:gd name="T28" fmla="*/ 576 w 3628"/>
                <a:gd name="T29" fmla="*/ 740 h 1149"/>
                <a:gd name="T30" fmla="*/ 567 w 3628"/>
                <a:gd name="T31" fmla="*/ 780 h 1149"/>
                <a:gd name="T32" fmla="*/ 554 w 3628"/>
                <a:gd name="T33" fmla="*/ 820 h 1149"/>
                <a:gd name="T34" fmla="*/ 540 w 3628"/>
                <a:gd name="T35" fmla="*/ 857 h 1149"/>
                <a:gd name="T36" fmla="*/ 524 w 3628"/>
                <a:gd name="T37" fmla="*/ 892 h 1149"/>
                <a:gd name="T38" fmla="*/ 504 w 3628"/>
                <a:gd name="T39" fmla="*/ 925 h 1149"/>
                <a:gd name="T40" fmla="*/ 482 w 3628"/>
                <a:gd name="T41" fmla="*/ 958 h 1149"/>
                <a:gd name="T42" fmla="*/ 458 w 3628"/>
                <a:gd name="T43" fmla="*/ 986 h 1149"/>
                <a:gd name="T44" fmla="*/ 429 w 3628"/>
                <a:gd name="T45" fmla="*/ 1014 h 1149"/>
                <a:gd name="T46" fmla="*/ 398 w 3628"/>
                <a:gd name="T47" fmla="*/ 1039 h 1149"/>
                <a:gd name="T48" fmla="*/ 363 w 3628"/>
                <a:gd name="T49" fmla="*/ 1062 h 1149"/>
                <a:gd name="T50" fmla="*/ 323 w 3628"/>
                <a:gd name="T51" fmla="*/ 1081 h 1149"/>
                <a:gd name="T52" fmla="*/ 281 w 3628"/>
                <a:gd name="T53" fmla="*/ 1100 h 1149"/>
                <a:gd name="T54" fmla="*/ 233 w 3628"/>
                <a:gd name="T55" fmla="*/ 1115 h 1149"/>
                <a:gd name="T56" fmla="*/ 182 w 3628"/>
                <a:gd name="T57" fmla="*/ 1128 h 1149"/>
                <a:gd name="T58" fmla="*/ 127 w 3628"/>
                <a:gd name="T59" fmla="*/ 1137 h 1149"/>
                <a:gd name="T60" fmla="*/ 66 w 3628"/>
                <a:gd name="T61" fmla="*/ 1144 h 1149"/>
                <a:gd name="T62" fmla="*/ 0 w 3628"/>
                <a:gd name="T63" fmla="*/ 1149 h 1149"/>
                <a:gd name="T64" fmla="*/ 1792 w 3628"/>
                <a:gd name="T65" fmla="*/ 1149 h 1149"/>
                <a:gd name="T66" fmla="*/ 1837 w 3628"/>
                <a:gd name="T67" fmla="*/ 1149 h 1149"/>
                <a:gd name="T68" fmla="*/ 3628 w 3628"/>
                <a:gd name="T69" fmla="*/ 1149 h 1149"/>
                <a:gd name="T70" fmla="*/ 3563 w 3628"/>
                <a:gd name="T71" fmla="*/ 1144 h 1149"/>
                <a:gd name="T72" fmla="*/ 3503 w 3628"/>
                <a:gd name="T73" fmla="*/ 1137 h 1149"/>
                <a:gd name="T74" fmla="*/ 3446 w 3628"/>
                <a:gd name="T75" fmla="*/ 1128 h 1149"/>
                <a:gd name="T76" fmla="*/ 3395 w 3628"/>
                <a:gd name="T77" fmla="*/ 1115 h 1149"/>
                <a:gd name="T78" fmla="*/ 3349 w 3628"/>
                <a:gd name="T79" fmla="*/ 1100 h 1149"/>
                <a:gd name="T80" fmla="*/ 3306 w 3628"/>
                <a:gd name="T81" fmla="*/ 1081 h 1149"/>
                <a:gd name="T82" fmla="*/ 3266 w 3628"/>
                <a:gd name="T83" fmla="*/ 1062 h 1149"/>
                <a:gd name="T84" fmla="*/ 3231 w 3628"/>
                <a:gd name="T85" fmla="*/ 1039 h 1149"/>
                <a:gd name="T86" fmla="*/ 3199 w 3628"/>
                <a:gd name="T87" fmla="*/ 1014 h 1149"/>
                <a:gd name="T88" fmla="*/ 3172 w 3628"/>
                <a:gd name="T89" fmla="*/ 986 h 1149"/>
                <a:gd name="T90" fmla="*/ 3146 w 3628"/>
                <a:gd name="T91" fmla="*/ 958 h 1149"/>
                <a:gd name="T92" fmla="*/ 3124 w 3628"/>
                <a:gd name="T93" fmla="*/ 925 h 1149"/>
                <a:gd name="T94" fmla="*/ 3104 w 3628"/>
                <a:gd name="T95" fmla="*/ 892 h 1149"/>
                <a:gd name="T96" fmla="*/ 3088 w 3628"/>
                <a:gd name="T97" fmla="*/ 857 h 1149"/>
                <a:gd name="T98" fmla="*/ 3074 w 3628"/>
                <a:gd name="T99" fmla="*/ 820 h 1149"/>
                <a:gd name="T100" fmla="*/ 3063 w 3628"/>
                <a:gd name="T101" fmla="*/ 780 h 1149"/>
                <a:gd name="T102" fmla="*/ 3053 w 3628"/>
                <a:gd name="T103" fmla="*/ 740 h 1149"/>
                <a:gd name="T104" fmla="*/ 3045 w 3628"/>
                <a:gd name="T105" fmla="*/ 698 h 1149"/>
                <a:gd name="T106" fmla="*/ 3040 w 3628"/>
                <a:gd name="T107" fmla="*/ 654 h 1149"/>
                <a:gd name="T108" fmla="*/ 3035 w 3628"/>
                <a:gd name="T109" fmla="*/ 610 h 1149"/>
                <a:gd name="T110" fmla="*/ 3031 w 3628"/>
                <a:gd name="T111" fmla="*/ 564 h 1149"/>
                <a:gd name="T112" fmla="*/ 3030 w 3628"/>
                <a:gd name="T113" fmla="*/ 516 h 1149"/>
                <a:gd name="T114" fmla="*/ 3029 w 3628"/>
                <a:gd name="T115" fmla="*/ 468 h 1149"/>
                <a:gd name="T116" fmla="*/ 3029 w 3628"/>
                <a:gd name="T117" fmla="*/ 419 h 1149"/>
                <a:gd name="T118" fmla="*/ 3030 w 3628"/>
                <a:gd name="T119" fmla="*/ 317 h 1149"/>
                <a:gd name="T120" fmla="*/ 3034 w 3628"/>
                <a:gd name="T121" fmla="*/ 214 h 1149"/>
                <a:gd name="T122" fmla="*/ 3036 w 3628"/>
                <a:gd name="T123" fmla="*/ 108 h 1149"/>
                <a:gd name="T124" fmla="*/ 3037 w 3628"/>
                <a:gd name="T125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28" h="1149">
                  <a:moveTo>
                    <a:pt x="3037" y="0"/>
                  </a:moveTo>
                  <a:lnTo>
                    <a:pt x="1837" y="0"/>
                  </a:lnTo>
                  <a:lnTo>
                    <a:pt x="1792" y="0"/>
                  </a:lnTo>
                  <a:lnTo>
                    <a:pt x="591" y="0"/>
                  </a:lnTo>
                  <a:lnTo>
                    <a:pt x="592" y="108"/>
                  </a:lnTo>
                  <a:lnTo>
                    <a:pt x="594" y="214"/>
                  </a:lnTo>
                  <a:lnTo>
                    <a:pt x="598" y="317"/>
                  </a:lnTo>
                  <a:lnTo>
                    <a:pt x="600" y="419"/>
                  </a:lnTo>
                  <a:lnTo>
                    <a:pt x="600" y="468"/>
                  </a:lnTo>
                  <a:lnTo>
                    <a:pt x="599" y="516"/>
                  </a:lnTo>
                  <a:lnTo>
                    <a:pt x="597" y="564"/>
                  </a:lnTo>
                  <a:lnTo>
                    <a:pt x="594" y="610"/>
                  </a:lnTo>
                  <a:lnTo>
                    <a:pt x="590" y="654"/>
                  </a:lnTo>
                  <a:lnTo>
                    <a:pt x="584" y="698"/>
                  </a:lnTo>
                  <a:lnTo>
                    <a:pt x="576" y="740"/>
                  </a:lnTo>
                  <a:lnTo>
                    <a:pt x="567" y="780"/>
                  </a:lnTo>
                  <a:lnTo>
                    <a:pt x="554" y="820"/>
                  </a:lnTo>
                  <a:lnTo>
                    <a:pt x="540" y="857"/>
                  </a:lnTo>
                  <a:lnTo>
                    <a:pt x="524" y="892"/>
                  </a:lnTo>
                  <a:lnTo>
                    <a:pt x="504" y="925"/>
                  </a:lnTo>
                  <a:lnTo>
                    <a:pt x="482" y="958"/>
                  </a:lnTo>
                  <a:lnTo>
                    <a:pt x="458" y="986"/>
                  </a:lnTo>
                  <a:lnTo>
                    <a:pt x="429" y="1014"/>
                  </a:lnTo>
                  <a:lnTo>
                    <a:pt x="398" y="1039"/>
                  </a:lnTo>
                  <a:lnTo>
                    <a:pt x="363" y="1062"/>
                  </a:lnTo>
                  <a:lnTo>
                    <a:pt x="323" y="1081"/>
                  </a:lnTo>
                  <a:lnTo>
                    <a:pt x="281" y="1100"/>
                  </a:lnTo>
                  <a:lnTo>
                    <a:pt x="233" y="1115"/>
                  </a:lnTo>
                  <a:lnTo>
                    <a:pt x="182" y="1128"/>
                  </a:lnTo>
                  <a:lnTo>
                    <a:pt x="127" y="1137"/>
                  </a:lnTo>
                  <a:lnTo>
                    <a:pt x="66" y="1144"/>
                  </a:lnTo>
                  <a:lnTo>
                    <a:pt x="0" y="1149"/>
                  </a:lnTo>
                  <a:lnTo>
                    <a:pt x="1792" y="1149"/>
                  </a:lnTo>
                  <a:lnTo>
                    <a:pt x="1837" y="1149"/>
                  </a:lnTo>
                  <a:lnTo>
                    <a:pt x="3628" y="1149"/>
                  </a:lnTo>
                  <a:lnTo>
                    <a:pt x="3563" y="1144"/>
                  </a:lnTo>
                  <a:lnTo>
                    <a:pt x="3503" y="1137"/>
                  </a:lnTo>
                  <a:lnTo>
                    <a:pt x="3446" y="1128"/>
                  </a:lnTo>
                  <a:lnTo>
                    <a:pt x="3395" y="1115"/>
                  </a:lnTo>
                  <a:lnTo>
                    <a:pt x="3349" y="1100"/>
                  </a:lnTo>
                  <a:lnTo>
                    <a:pt x="3306" y="1081"/>
                  </a:lnTo>
                  <a:lnTo>
                    <a:pt x="3266" y="1062"/>
                  </a:lnTo>
                  <a:lnTo>
                    <a:pt x="3231" y="1039"/>
                  </a:lnTo>
                  <a:lnTo>
                    <a:pt x="3199" y="1014"/>
                  </a:lnTo>
                  <a:lnTo>
                    <a:pt x="3172" y="986"/>
                  </a:lnTo>
                  <a:lnTo>
                    <a:pt x="3146" y="958"/>
                  </a:lnTo>
                  <a:lnTo>
                    <a:pt x="3124" y="925"/>
                  </a:lnTo>
                  <a:lnTo>
                    <a:pt x="3104" y="892"/>
                  </a:lnTo>
                  <a:lnTo>
                    <a:pt x="3088" y="857"/>
                  </a:lnTo>
                  <a:lnTo>
                    <a:pt x="3074" y="820"/>
                  </a:lnTo>
                  <a:lnTo>
                    <a:pt x="3063" y="780"/>
                  </a:lnTo>
                  <a:lnTo>
                    <a:pt x="3053" y="740"/>
                  </a:lnTo>
                  <a:lnTo>
                    <a:pt x="3045" y="698"/>
                  </a:lnTo>
                  <a:lnTo>
                    <a:pt x="3040" y="654"/>
                  </a:lnTo>
                  <a:lnTo>
                    <a:pt x="3035" y="610"/>
                  </a:lnTo>
                  <a:lnTo>
                    <a:pt x="3031" y="564"/>
                  </a:lnTo>
                  <a:lnTo>
                    <a:pt x="3030" y="516"/>
                  </a:lnTo>
                  <a:lnTo>
                    <a:pt x="3029" y="468"/>
                  </a:lnTo>
                  <a:lnTo>
                    <a:pt x="3029" y="419"/>
                  </a:lnTo>
                  <a:lnTo>
                    <a:pt x="3030" y="317"/>
                  </a:lnTo>
                  <a:lnTo>
                    <a:pt x="3034" y="214"/>
                  </a:lnTo>
                  <a:lnTo>
                    <a:pt x="3036" y="108"/>
                  </a:lnTo>
                  <a:lnTo>
                    <a:pt x="303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77000">
                  <a:schemeClr val="bg1">
                    <a:lumMod val="85000"/>
                  </a:schemeClr>
                </a:gs>
                <a:gs pos="3700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BADD212-C9EC-4549-BFBC-540585A96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103" y="5908428"/>
              <a:ext cx="1190442" cy="33717"/>
            </a:xfrm>
            <a:custGeom>
              <a:avLst/>
              <a:gdLst>
                <a:gd name="T0" fmla="*/ 53 w 3673"/>
                <a:gd name="T1" fmla="*/ 0 h 105"/>
                <a:gd name="T2" fmla="*/ 3621 w 3673"/>
                <a:gd name="T3" fmla="*/ 0 h 105"/>
                <a:gd name="T4" fmla="*/ 3631 w 3673"/>
                <a:gd name="T5" fmla="*/ 2 h 105"/>
                <a:gd name="T6" fmla="*/ 3640 w 3673"/>
                <a:gd name="T7" fmla="*/ 5 h 105"/>
                <a:gd name="T8" fmla="*/ 3650 w 3673"/>
                <a:gd name="T9" fmla="*/ 10 h 105"/>
                <a:gd name="T10" fmla="*/ 3658 w 3673"/>
                <a:gd name="T11" fmla="*/ 15 h 105"/>
                <a:gd name="T12" fmla="*/ 3664 w 3673"/>
                <a:gd name="T13" fmla="*/ 24 h 105"/>
                <a:gd name="T14" fmla="*/ 3668 w 3673"/>
                <a:gd name="T15" fmla="*/ 33 h 105"/>
                <a:gd name="T16" fmla="*/ 3672 w 3673"/>
                <a:gd name="T17" fmla="*/ 42 h 105"/>
                <a:gd name="T18" fmla="*/ 3673 w 3673"/>
                <a:gd name="T19" fmla="*/ 53 h 105"/>
                <a:gd name="T20" fmla="*/ 3673 w 3673"/>
                <a:gd name="T21" fmla="*/ 53 h 105"/>
                <a:gd name="T22" fmla="*/ 3672 w 3673"/>
                <a:gd name="T23" fmla="*/ 63 h 105"/>
                <a:gd name="T24" fmla="*/ 3668 w 3673"/>
                <a:gd name="T25" fmla="*/ 73 h 105"/>
                <a:gd name="T26" fmla="*/ 3664 w 3673"/>
                <a:gd name="T27" fmla="*/ 81 h 105"/>
                <a:gd name="T28" fmla="*/ 3658 w 3673"/>
                <a:gd name="T29" fmla="*/ 90 h 105"/>
                <a:gd name="T30" fmla="*/ 3650 w 3673"/>
                <a:gd name="T31" fmla="*/ 95 h 105"/>
                <a:gd name="T32" fmla="*/ 3640 w 3673"/>
                <a:gd name="T33" fmla="*/ 100 h 105"/>
                <a:gd name="T34" fmla="*/ 3631 w 3673"/>
                <a:gd name="T35" fmla="*/ 103 h 105"/>
                <a:gd name="T36" fmla="*/ 3621 w 3673"/>
                <a:gd name="T37" fmla="*/ 105 h 105"/>
                <a:gd name="T38" fmla="*/ 53 w 3673"/>
                <a:gd name="T39" fmla="*/ 105 h 105"/>
                <a:gd name="T40" fmla="*/ 42 w 3673"/>
                <a:gd name="T41" fmla="*/ 103 h 105"/>
                <a:gd name="T42" fmla="*/ 32 w 3673"/>
                <a:gd name="T43" fmla="*/ 100 h 105"/>
                <a:gd name="T44" fmla="*/ 24 w 3673"/>
                <a:gd name="T45" fmla="*/ 95 h 105"/>
                <a:gd name="T46" fmla="*/ 16 w 3673"/>
                <a:gd name="T47" fmla="*/ 90 h 105"/>
                <a:gd name="T48" fmla="*/ 9 w 3673"/>
                <a:gd name="T49" fmla="*/ 81 h 105"/>
                <a:gd name="T50" fmla="*/ 4 w 3673"/>
                <a:gd name="T51" fmla="*/ 73 h 105"/>
                <a:gd name="T52" fmla="*/ 2 w 3673"/>
                <a:gd name="T53" fmla="*/ 63 h 105"/>
                <a:gd name="T54" fmla="*/ 0 w 3673"/>
                <a:gd name="T55" fmla="*/ 53 h 105"/>
                <a:gd name="T56" fmla="*/ 0 w 3673"/>
                <a:gd name="T57" fmla="*/ 53 h 105"/>
                <a:gd name="T58" fmla="*/ 2 w 3673"/>
                <a:gd name="T59" fmla="*/ 42 h 105"/>
                <a:gd name="T60" fmla="*/ 4 w 3673"/>
                <a:gd name="T61" fmla="*/ 33 h 105"/>
                <a:gd name="T62" fmla="*/ 9 w 3673"/>
                <a:gd name="T63" fmla="*/ 24 h 105"/>
                <a:gd name="T64" fmla="*/ 16 w 3673"/>
                <a:gd name="T65" fmla="*/ 15 h 105"/>
                <a:gd name="T66" fmla="*/ 24 w 3673"/>
                <a:gd name="T67" fmla="*/ 10 h 105"/>
                <a:gd name="T68" fmla="*/ 32 w 3673"/>
                <a:gd name="T69" fmla="*/ 5 h 105"/>
                <a:gd name="T70" fmla="*/ 42 w 3673"/>
                <a:gd name="T71" fmla="*/ 2 h 105"/>
                <a:gd name="T72" fmla="*/ 53 w 3673"/>
                <a:gd name="T7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73" h="105">
                  <a:moveTo>
                    <a:pt x="53" y="0"/>
                  </a:moveTo>
                  <a:lnTo>
                    <a:pt x="3621" y="0"/>
                  </a:lnTo>
                  <a:lnTo>
                    <a:pt x="3631" y="2"/>
                  </a:lnTo>
                  <a:lnTo>
                    <a:pt x="3640" y="5"/>
                  </a:lnTo>
                  <a:lnTo>
                    <a:pt x="3650" y="10"/>
                  </a:lnTo>
                  <a:lnTo>
                    <a:pt x="3658" y="15"/>
                  </a:lnTo>
                  <a:lnTo>
                    <a:pt x="3664" y="24"/>
                  </a:lnTo>
                  <a:lnTo>
                    <a:pt x="3668" y="33"/>
                  </a:lnTo>
                  <a:lnTo>
                    <a:pt x="3672" y="42"/>
                  </a:lnTo>
                  <a:lnTo>
                    <a:pt x="3673" y="53"/>
                  </a:lnTo>
                  <a:lnTo>
                    <a:pt x="3673" y="53"/>
                  </a:lnTo>
                  <a:lnTo>
                    <a:pt x="3672" y="63"/>
                  </a:lnTo>
                  <a:lnTo>
                    <a:pt x="3668" y="73"/>
                  </a:lnTo>
                  <a:lnTo>
                    <a:pt x="3664" y="81"/>
                  </a:lnTo>
                  <a:lnTo>
                    <a:pt x="3658" y="90"/>
                  </a:lnTo>
                  <a:lnTo>
                    <a:pt x="3650" y="95"/>
                  </a:lnTo>
                  <a:lnTo>
                    <a:pt x="3640" y="100"/>
                  </a:lnTo>
                  <a:lnTo>
                    <a:pt x="3631" y="103"/>
                  </a:lnTo>
                  <a:lnTo>
                    <a:pt x="3621" y="105"/>
                  </a:lnTo>
                  <a:lnTo>
                    <a:pt x="53" y="105"/>
                  </a:lnTo>
                  <a:lnTo>
                    <a:pt x="42" y="103"/>
                  </a:lnTo>
                  <a:lnTo>
                    <a:pt x="32" y="100"/>
                  </a:lnTo>
                  <a:lnTo>
                    <a:pt x="24" y="95"/>
                  </a:lnTo>
                  <a:lnTo>
                    <a:pt x="16" y="90"/>
                  </a:lnTo>
                  <a:lnTo>
                    <a:pt x="9" y="81"/>
                  </a:lnTo>
                  <a:lnTo>
                    <a:pt x="4" y="73"/>
                  </a:lnTo>
                  <a:lnTo>
                    <a:pt x="2" y="6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2" y="42"/>
                  </a:lnTo>
                  <a:lnTo>
                    <a:pt x="4" y="33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24" y="10"/>
                  </a:lnTo>
                  <a:lnTo>
                    <a:pt x="32" y="5"/>
                  </a:lnTo>
                  <a:lnTo>
                    <a:pt x="42" y="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65000"/>
                  </a:schemeClr>
                </a:gs>
                <a:gs pos="44000">
                  <a:schemeClr val="bg1">
                    <a:lumMod val="8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D791EF4-39E0-4615-B2DA-2533EE298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397742"/>
            </a:xfrm>
            <a:custGeom>
              <a:avLst/>
              <a:gdLst>
                <a:gd name="T0" fmla="*/ 10459 w 10666"/>
                <a:gd name="T1" fmla="*/ 0 h 7397"/>
                <a:gd name="T2" fmla="*/ 10500 w 10666"/>
                <a:gd name="T3" fmla="*/ 5 h 7397"/>
                <a:gd name="T4" fmla="*/ 10539 w 10666"/>
                <a:gd name="T5" fmla="*/ 16 h 7397"/>
                <a:gd name="T6" fmla="*/ 10575 w 10666"/>
                <a:gd name="T7" fmla="*/ 36 h 7397"/>
                <a:gd name="T8" fmla="*/ 10605 w 10666"/>
                <a:gd name="T9" fmla="*/ 61 h 7397"/>
                <a:gd name="T10" fmla="*/ 10630 w 10666"/>
                <a:gd name="T11" fmla="*/ 91 h 7397"/>
                <a:gd name="T12" fmla="*/ 10650 w 10666"/>
                <a:gd name="T13" fmla="*/ 127 h 7397"/>
                <a:gd name="T14" fmla="*/ 10661 w 10666"/>
                <a:gd name="T15" fmla="*/ 166 h 7397"/>
                <a:gd name="T16" fmla="*/ 10666 w 10666"/>
                <a:gd name="T17" fmla="*/ 207 h 7397"/>
                <a:gd name="T18" fmla="*/ 10665 w 10666"/>
                <a:gd name="T19" fmla="*/ 7211 h 7397"/>
                <a:gd name="T20" fmla="*/ 10657 w 10666"/>
                <a:gd name="T21" fmla="*/ 7251 h 7397"/>
                <a:gd name="T22" fmla="*/ 10641 w 10666"/>
                <a:gd name="T23" fmla="*/ 7288 h 7397"/>
                <a:gd name="T24" fmla="*/ 10619 w 10666"/>
                <a:gd name="T25" fmla="*/ 7321 h 7397"/>
                <a:gd name="T26" fmla="*/ 10591 w 10666"/>
                <a:gd name="T27" fmla="*/ 7350 h 7397"/>
                <a:gd name="T28" fmla="*/ 10557 w 10666"/>
                <a:gd name="T29" fmla="*/ 7372 h 7397"/>
                <a:gd name="T30" fmla="*/ 10520 w 10666"/>
                <a:gd name="T31" fmla="*/ 7388 h 7397"/>
                <a:gd name="T32" fmla="*/ 10480 w 10666"/>
                <a:gd name="T33" fmla="*/ 7396 h 7397"/>
                <a:gd name="T34" fmla="*/ 207 w 10666"/>
                <a:gd name="T35" fmla="*/ 7397 h 7397"/>
                <a:gd name="T36" fmla="*/ 165 w 10666"/>
                <a:gd name="T37" fmla="*/ 7393 h 7397"/>
                <a:gd name="T38" fmla="*/ 126 w 10666"/>
                <a:gd name="T39" fmla="*/ 7381 h 7397"/>
                <a:gd name="T40" fmla="*/ 91 w 10666"/>
                <a:gd name="T41" fmla="*/ 7361 h 7397"/>
                <a:gd name="T42" fmla="*/ 60 w 10666"/>
                <a:gd name="T43" fmla="*/ 7336 h 7397"/>
                <a:gd name="T44" fmla="*/ 34 w 10666"/>
                <a:gd name="T45" fmla="*/ 7306 h 7397"/>
                <a:gd name="T46" fmla="*/ 16 w 10666"/>
                <a:gd name="T47" fmla="*/ 7270 h 7397"/>
                <a:gd name="T48" fmla="*/ 3 w 10666"/>
                <a:gd name="T49" fmla="*/ 7232 h 7397"/>
                <a:gd name="T50" fmla="*/ 0 w 10666"/>
                <a:gd name="T51" fmla="*/ 7190 h 7397"/>
                <a:gd name="T52" fmla="*/ 1 w 10666"/>
                <a:gd name="T53" fmla="*/ 186 h 7397"/>
                <a:gd name="T54" fmla="*/ 9 w 10666"/>
                <a:gd name="T55" fmla="*/ 146 h 7397"/>
                <a:gd name="T56" fmla="*/ 24 w 10666"/>
                <a:gd name="T57" fmla="*/ 109 h 7397"/>
                <a:gd name="T58" fmla="*/ 47 w 10666"/>
                <a:gd name="T59" fmla="*/ 75 h 7397"/>
                <a:gd name="T60" fmla="*/ 75 w 10666"/>
                <a:gd name="T61" fmla="*/ 47 h 7397"/>
                <a:gd name="T62" fmla="*/ 108 w 10666"/>
                <a:gd name="T63" fmla="*/ 25 h 7397"/>
                <a:gd name="T64" fmla="*/ 146 w 10666"/>
                <a:gd name="T65" fmla="*/ 9 h 7397"/>
                <a:gd name="T66" fmla="*/ 186 w 10666"/>
                <a:gd name="T67" fmla="*/ 1 h 7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666" h="7397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7190"/>
                  </a:lnTo>
                  <a:lnTo>
                    <a:pt x="10665" y="7211"/>
                  </a:lnTo>
                  <a:lnTo>
                    <a:pt x="10661" y="7232"/>
                  </a:lnTo>
                  <a:lnTo>
                    <a:pt x="10657" y="7251"/>
                  </a:lnTo>
                  <a:lnTo>
                    <a:pt x="10650" y="7270"/>
                  </a:lnTo>
                  <a:lnTo>
                    <a:pt x="10641" y="7288"/>
                  </a:lnTo>
                  <a:lnTo>
                    <a:pt x="10630" y="7306"/>
                  </a:lnTo>
                  <a:lnTo>
                    <a:pt x="10619" y="7321"/>
                  </a:lnTo>
                  <a:lnTo>
                    <a:pt x="10605" y="7336"/>
                  </a:lnTo>
                  <a:lnTo>
                    <a:pt x="10591" y="7350"/>
                  </a:lnTo>
                  <a:lnTo>
                    <a:pt x="10575" y="7361"/>
                  </a:lnTo>
                  <a:lnTo>
                    <a:pt x="10557" y="7372"/>
                  </a:lnTo>
                  <a:lnTo>
                    <a:pt x="10539" y="7381"/>
                  </a:lnTo>
                  <a:lnTo>
                    <a:pt x="10520" y="7388"/>
                  </a:lnTo>
                  <a:lnTo>
                    <a:pt x="10500" y="7393"/>
                  </a:lnTo>
                  <a:lnTo>
                    <a:pt x="10480" y="7396"/>
                  </a:lnTo>
                  <a:lnTo>
                    <a:pt x="10459" y="7397"/>
                  </a:lnTo>
                  <a:lnTo>
                    <a:pt x="207" y="7397"/>
                  </a:lnTo>
                  <a:lnTo>
                    <a:pt x="186" y="7396"/>
                  </a:lnTo>
                  <a:lnTo>
                    <a:pt x="165" y="7393"/>
                  </a:lnTo>
                  <a:lnTo>
                    <a:pt x="146" y="7388"/>
                  </a:lnTo>
                  <a:lnTo>
                    <a:pt x="126" y="7381"/>
                  </a:lnTo>
                  <a:lnTo>
                    <a:pt x="108" y="7372"/>
                  </a:lnTo>
                  <a:lnTo>
                    <a:pt x="91" y="7361"/>
                  </a:lnTo>
                  <a:lnTo>
                    <a:pt x="75" y="7350"/>
                  </a:lnTo>
                  <a:lnTo>
                    <a:pt x="60" y="7336"/>
                  </a:lnTo>
                  <a:lnTo>
                    <a:pt x="47" y="7321"/>
                  </a:lnTo>
                  <a:lnTo>
                    <a:pt x="34" y="7306"/>
                  </a:lnTo>
                  <a:lnTo>
                    <a:pt x="24" y="7288"/>
                  </a:lnTo>
                  <a:lnTo>
                    <a:pt x="16" y="7270"/>
                  </a:lnTo>
                  <a:lnTo>
                    <a:pt x="9" y="7251"/>
                  </a:lnTo>
                  <a:lnTo>
                    <a:pt x="3" y="7232"/>
                  </a:lnTo>
                  <a:lnTo>
                    <a:pt x="1" y="7211"/>
                  </a:lnTo>
                  <a:lnTo>
                    <a:pt x="0" y="7190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  <a:tint val="66000"/>
                    <a:satMod val="160000"/>
                  </a:schemeClr>
                </a:gs>
                <a:gs pos="50000">
                  <a:schemeClr val="bg1">
                    <a:lumMod val="75000"/>
                    <a:tint val="44500"/>
                    <a:satMod val="160000"/>
                  </a:schemeClr>
                </a:gs>
                <a:gs pos="100000">
                  <a:schemeClr val="bg1">
                    <a:lumMod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A2C0B88-74DA-45C0-BA2B-E2D1881F6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29" y="3155370"/>
              <a:ext cx="3458504" cy="2086515"/>
            </a:xfrm>
            <a:custGeom>
              <a:avLst/>
              <a:gdLst>
                <a:gd name="T0" fmla="*/ 207 w 10666"/>
                <a:gd name="T1" fmla="*/ 0 h 6436"/>
                <a:gd name="T2" fmla="*/ 10459 w 10666"/>
                <a:gd name="T3" fmla="*/ 0 h 6436"/>
                <a:gd name="T4" fmla="*/ 10480 w 10666"/>
                <a:gd name="T5" fmla="*/ 1 h 6436"/>
                <a:gd name="T6" fmla="*/ 10500 w 10666"/>
                <a:gd name="T7" fmla="*/ 5 h 6436"/>
                <a:gd name="T8" fmla="*/ 10520 w 10666"/>
                <a:gd name="T9" fmla="*/ 9 h 6436"/>
                <a:gd name="T10" fmla="*/ 10539 w 10666"/>
                <a:gd name="T11" fmla="*/ 16 h 6436"/>
                <a:gd name="T12" fmla="*/ 10557 w 10666"/>
                <a:gd name="T13" fmla="*/ 25 h 6436"/>
                <a:gd name="T14" fmla="*/ 10575 w 10666"/>
                <a:gd name="T15" fmla="*/ 36 h 6436"/>
                <a:gd name="T16" fmla="*/ 10591 w 10666"/>
                <a:gd name="T17" fmla="*/ 47 h 6436"/>
                <a:gd name="T18" fmla="*/ 10605 w 10666"/>
                <a:gd name="T19" fmla="*/ 61 h 6436"/>
                <a:gd name="T20" fmla="*/ 10619 w 10666"/>
                <a:gd name="T21" fmla="*/ 75 h 6436"/>
                <a:gd name="T22" fmla="*/ 10630 w 10666"/>
                <a:gd name="T23" fmla="*/ 91 h 6436"/>
                <a:gd name="T24" fmla="*/ 10641 w 10666"/>
                <a:gd name="T25" fmla="*/ 109 h 6436"/>
                <a:gd name="T26" fmla="*/ 10650 w 10666"/>
                <a:gd name="T27" fmla="*/ 127 h 6436"/>
                <a:gd name="T28" fmla="*/ 10657 w 10666"/>
                <a:gd name="T29" fmla="*/ 146 h 6436"/>
                <a:gd name="T30" fmla="*/ 10661 w 10666"/>
                <a:gd name="T31" fmla="*/ 166 h 6436"/>
                <a:gd name="T32" fmla="*/ 10665 w 10666"/>
                <a:gd name="T33" fmla="*/ 186 h 6436"/>
                <a:gd name="T34" fmla="*/ 10666 w 10666"/>
                <a:gd name="T35" fmla="*/ 207 h 6436"/>
                <a:gd name="T36" fmla="*/ 10666 w 10666"/>
                <a:gd name="T37" fmla="*/ 6436 h 6436"/>
                <a:gd name="T38" fmla="*/ 0 w 10666"/>
                <a:gd name="T39" fmla="*/ 6436 h 6436"/>
                <a:gd name="T40" fmla="*/ 0 w 10666"/>
                <a:gd name="T41" fmla="*/ 207 h 6436"/>
                <a:gd name="T42" fmla="*/ 1 w 10666"/>
                <a:gd name="T43" fmla="*/ 186 h 6436"/>
                <a:gd name="T44" fmla="*/ 3 w 10666"/>
                <a:gd name="T45" fmla="*/ 166 h 6436"/>
                <a:gd name="T46" fmla="*/ 9 w 10666"/>
                <a:gd name="T47" fmla="*/ 146 h 6436"/>
                <a:gd name="T48" fmla="*/ 16 w 10666"/>
                <a:gd name="T49" fmla="*/ 127 h 6436"/>
                <a:gd name="T50" fmla="*/ 24 w 10666"/>
                <a:gd name="T51" fmla="*/ 109 h 6436"/>
                <a:gd name="T52" fmla="*/ 34 w 10666"/>
                <a:gd name="T53" fmla="*/ 91 h 6436"/>
                <a:gd name="T54" fmla="*/ 47 w 10666"/>
                <a:gd name="T55" fmla="*/ 75 h 6436"/>
                <a:gd name="T56" fmla="*/ 60 w 10666"/>
                <a:gd name="T57" fmla="*/ 61 h 6436"/>
                <a:gd name="T58" fmla="*/ 75 w 10666"/>
                <a:gd name="T59" fmla="*/ 47 h 6436"/>
                <a:gd name="T60" fmla="*/ 91 w 10666"/>
                <a:gd name="T61" fmla="*/ 36 h 6436"/>
                <a:gd name="T62" fmla="*/ 108 w 10666"/>
                <a:gd name="T63" fmla="*/ 25 h 6436"/>
                <a:gd name="T64" fmla="*/ 126 w 10666"/>
                <a:gd name="T65" fmla="*/ 16 h 6436"/>
                <a:gd name="T66" fmla="*/ 146 w 10666"/>
                <a:gd name="T67" fmla="*/ 9 h 6436"/>
                <a:gd name="T68" fmla="*/ 165 w 10666"/>
                <a:gd name="T69" fmla="*/ 5 h 6436"/>
                <a:gd name="T70" fmla="*/ 186 w 10666"/>
                <a:gd name="T71" fmla="*/ 1 h 6436"/>
                <a:gd name="T72" fmla="*/ 207 w 10666"/>
                <a:gd name="T73" fmla="*/ 0 h 6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666" h="6436">
                  <a:moveTo>
                    <a:pt x="207" y="0"/>
                  </a:moveTo>
                  <a:lnTo>
                    <a:pt x="10459" y="0"/>
                  </a:lnTo>
                  <a:lnTo>
                    <a:pt x="10480" y="1"/>
                  </a:lnTo>
                  <a:lnTo>
                    <a:pt x="10500" y="5"/>
                  </a:lnTo>
                  <a:lnTo>
                    <a:pt x="10520" y="9"/>
                  </a:lnTo>
                  <a:lnTo>
                    <a:pt x="10539" y="16"/>
                  </a:lnTo>
                  <a:lnTo>
                    <a:pt x="10557" y="25"/>
                  </a:lnTo>
                  <a:lnTo>
                    <a:pt x="10575" y="36"/>
                  </a:lnTo>
                  <a:lnTo>
                    <a:pt x="10591" y="47"/>
                  </a:lnTo>
                  <a:lnTo>
                    <a:pt x="10605" y="61"/>
                  </a:lnTo>
                  <a:lnTo>
                    <a:pt x="10619" y="75"/>
                  </a:lnTo>
                  <a:lnTo>
                    <a:pt x="10630" y="91"/>
                  </a:lnTo>
                  <a:lnTo>
                    <a:pt x="10641" y="109"/>
                  </a:lnTo>
                  <a:lnTo>
                    <a:pt x="10650" y="127"/>
                  </a:lnTo>
                  <a:lnTo>
                    <a:pt x="10657" y="146"/>
                  </a:lnTo>
                  <a:lnTo>
                    <a:pt x="10661" y="166"/>
                  </a:lnTo>
                  <a:lnTo>
                    <a:pt x="10665" y="186"/>
                  </a:lnTo>
                  <a:lnTo>
                    <a:pt x="10666" y="207"/>
                  </a:lnTo>
                  <a:lnTo>
                    <a:pt x="10666" y="6436"/>
                  </a:lnTo>
                  <a:lnTo>
                    <a:pt x="0" y="6436"/>
                  </a:lnTo>
                  <a:lnTo>
                    <a:pt x="0" y="207"/>
                  </a:lnTo>
                  <a:lnTo>
                    <a:pt x="1" y="186"/>
                  </a:lnTo>
                  <a:lnTo>
                    <a:pt x="3" y="166"/>
                  </a:lnTo>
                  <a:lnTo>
                    <a:pt x="9" y="146"/>
                  </a:lnTo>
                  <a:lnTo>
                    <a:pt x="16" y="127"/>
                  </a:lnTo>
                  <a:lnTo>
                    <a:pt x="24" y="109"/>
                  </a:lnTo>
                  <a:lnTo>
                    <a:pt x="34" y="91"/>
                  </a:lnTo>
                  <a:lnTo>
                    <a:pt x="47" y="75"/>
                  </a:lnTo>
                  <a:lnTo>
                    <a:pt x="60" y="61"/>
                  </a:lnTo>
                  <a:lnTo>
                    <a:pt x="75" y="47"/>
                  </a:lnTo>
                  <a:lnTo>
                    <a:pt x="91" y="36"/>
                  </a:lnTo>
                  <a:lnTo>
                    <a:pt x="108" y="25"/>
                  </a:lnTo>
                  <a:lnTo>
                    <a:pt x="126" y="16"/>
                  </a:lnTo>
                  <a:lnTo>
                    <a:pt x="146" y="9"/>
                  </a:lnTo>
                  <a:lnTo>
                    <a:pt x="165" y="5"/>
                  </a:lnTo>
                  <a:lnTo>
                    <a:pt x="186" y="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9A22C5B2-38A3-42BA-A2A5-9C226BBCFF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18167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DCBA333A-EC40-4F75-8BEA-578C20AC3B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913" y="3290235"/>
              <a:ext cx="3205633" cy="337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D9EE697-72E5-4550-BEC8-BBC473AAE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5333" y="5052556"/>
              <a:ext cx="1531494" cy="54465"/>
            </a:xfrm>
            <a:custGeom>
              <a:avLst/>
              <a:gdLst>
                <a:gd name="T0" fmla="*/ 112 w 4724"/>
                <a:gd name="T1" fmla="*/ 0 h 169"/>
                <a:gd name="T2" fmla="*/ 4569 w 4724"/>
                <a:gd name="T3" fmla="*/ 0 h 169"/>
                <a:gd name="T4" fmla="*/ 4724 w 4724"/>
                <a:gd name="T5" fmla="*/ 169 h 169"/>
                <a:gd name="T6" fmla="*/ 0 w 4724"/>
                <a:gd name="T7" fmla="*/ 169 h 169"/>
                <a:gd name="T8" fmla="*/ 112 w 4724"/>
                <a:gd name="T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4" h="169">
                  <a:moveTo>
                    <a:pt x="112" y="0"/>
                  </a:moveTo>
                  <a:lnTo>
                    <a:pt x="4569" y="0"/>
                  </a:lnTo>
                  <a:lnTo>
                    <a:pt x="4724" y="169"/>
                  </a:lnTo>
                  <a:lnTo>
                    <a:pt x="0" y="16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BDB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BB6FC8DA-FF34-4385-94AD-1D87B3EE0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9259" y="3155370"/>
              <a:ext cx="1901074" cy="2045019"/>
            </a:xfrm>
            <a:custGeom>
              <a:avLst/>
              <a:gdLst>
                <a:gd name="T0" fmla="*/ 3815 w 5865"/>
                <a:gd name="T1" fmla="*/ 0 h 6311"/>
                <a:gd name="T2" fmla="*/ 5660 w 5865"/>
                <a:gd name="T3" fmla="*/ 0 h 6311"/>
                <a:gd name="T4" fmla="*/ 5681 w 5865"/>
                <a:gd name="T5" fmla="*/ 1 h 6311"/>
                <a:gd name="T6" fmla="*/ 5702 w 5865"/>
                <a:gd name="T7" fmla="*/ 4 h 6311"/>
                <a:gd name="T8" fmla="*/ 5721 w 5865"/>
                <a:gd name="T9" fmla="*/ 9 h 6311"/>
                <a:gd name="T10" fmla="*/ 5740 w 5865"/>
                <a:gd name="T11" fmla="*/ 16 h 6311"/>
                <a:gd name="T12" fmla="*/ 5758 w 5865"/>
                <a:gd name="T13" fmla="*/ 24 h 6311"/>
                <a:gd name="T14" fmla="*/ 5775 w 5865"/>
                <a:gd name="T15" fmla="*/ 34 h 6311"/>
                <a:gd name="T16" fmla="*/ 5791 w 5865"/>
                <a:gd name="T17" fmla="*/ 46 h 6311"/>
                <a:gd name="T18" fmla="*/ 5805 w 5865"/>
                <a:gd name="T19" fmla="*/ 60 h 6311"/>
                <a:gd name="T20" fmla="*/ 5819 w 5865"/>
                <a:gd name="T21" fmla="*/ 74 h 6311"/>
                <a:gd name="T22" fmla="*/ 5830 w 5865"/>
                <a:gd name="T23" fmla="*/ 90 h 6311"/>
                <a:gd name="T24" fmla="*/ 5841 w 5865"/>
                <a:gd name="T25" fmla="*/ 106 h 6311"/>
                <a:gd name="T26" fmla="*/ 5849 w 5865"/>
                <a:gd name="T27" fmla="*/ 125 h 6311"/>
                <a:gd name="T28" fmla="*/ 5856 w 5865"/>
                <a:gd name="T29" fmla="*/ 143 h 6311"/>
                <a:gd name="T30" fmla="*/ 5861 w 5865"/>
                <a:gd name="T31" fmla="*/ 163 h 6311"/>
                <a:gd name="T32" fmla="*/ 5864 w 5865"/>
                <a:gd name="T33" fmla="*/ 182 h 6311"/>
                <a:gd name="T34" fmla="*/ 5865 w 5865"/>
                <a:gd name="T35" fmla="*/ 203 h 6311"/>
                <a:gd name="T36" fmla="*/ 5865 w 5865"/>
                <a:gd name="T37" fmla="*/ 6311 h 6311"/>
                <a:gd name="T38" fmla="*/ 0 w 5865"/>
                <a:gd name="T39" fmla="*/ 6311 h 6311"/>
                <a:gd name="T40" fmla="*/ 3815 w 5865"/>
                <a:gd name="T41" fmla="*/ 0 h 6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65" h="6311">
                  <a:moveTo>
                    <a:pt x="3815" y="0"/>
                  </a:moveTo>
                  <a:lnTo>
                    <a:pt x="5660" y="0"/>
                  </a:lnTo>
                  <a:lnTo>
                    <a:pt x="5681" y="1"/>
                  </a:lnTo>
                  <a:lnTo>
                    <a:pt x="5702" y="4"/>
                  </a:lnTo>
                  <a:lnTo>
                    <a:pt x="5721" y="9"/>
                  </a:lnTo>
                  <a:lnTo>
                    <a:pt x="5740" y="16"/>
                  </a:lnTo>
                  <a:lnTo>
                    <a:pt x="5758" y="24"/>
                  </a:lnTo>
                  <a:lnTo>
                    <a:pt x="5775" y="34"/>
                  </a:lnTo>
                  <a:lnTo>
                    <a:pt x="5791" y="46"/>
                  </a:lnTo>
                  <a:lnTo>
                    <a:pt x="5805" y="60"/>
                  </a:lnTo>
                  <a:lnTo>
                    <a:pt x="5819" y="74"/>
                  </a:lnTo>
                  <a:lnTo>
                    <a:pt x="5830" y="90"/>
                  </a:lnTo>
                  <a:lnTo>
                    <a:pt x="5841" y="106"/>
                  </a:lnTo>
                  <a:lnTo>
                    <a:pt x="5849" y="125"/>
                  </a:lnTo>
                  <a:lnTo>
                    <a:pt x="5856" y="143"/>
                  </a:lnTo>
                  <a:lnTo>
                    <a:pt x="5861" y="163"/>
                  </a:lnTo>
                  <a:lnTo>
                    <a:pt x="5864" y="182"/>
                  </a:lnTo>
                  <a:lnTo>
                    <a:pt x="5865" y="203"/>
                  </a:lnTo>
                  <a:lnTo>
                    <a:pt x="5865" y="6311"/>
                  </a:lnTo>
                  <a:lnTo>
                    <a:pt x="0" y="6311"/>
                  </a:lnTo>
                  <a:lnTo>
                    <a:pt x="3815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36000"/>
                  </a:schemeClr>
                </a:gs>
                <a:gs pos="50000">
                  <a:schemeClr val="bg1">
                    <a:alpha val="13000"/>
                  </a:schemeClr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96F4CA26-D2F0-4BB4-90D9-BDD68DA84D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64061"/>
            <a:ext cx="747365" cy="1640222"/>
          </a:xfrm>
          <a:custGeom>
            <a:avLst/>
            <a:gdLst>
              <a:gd name="connsiteX0" fmla="*/ 0 w 747365"/>
              <a:gd name="connsiteY0" fmla="*/ 0 h 1640222"/>
              <a:gd name="connsiteX1" fmla="*/ 695927 w 747365"/>
              <a:gd name="connsiteY1" fmla="*/ 695927 h 1640222"/>
              <a:gd name="connsiteX2" fmla="*/ 695927 w 747365"/>
              <a:gd name="connsiteY2" fmla="*/ 944295 h 1640222"/>
              <a:gd name="connsiteX3" fmla="*/ 0 w 747365"/>
              <a:gd name="connsiteY3" fmla="*/ 1640222 h 1640222"/>
              <a:gd name="connsiteX4" fmla="*/ 0 w 747365"/>
              <a:gd name="connsiteY4" fmla="*/ 0 h 1640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7365" h="1640222">
                <a:moveTo>
                  <a:pt x="0" y="0"/>
                </a:moveTo>
                <a:lnTo>
                  <a:pt x="695927" y="695927"/>
                </a:lnTo>
                <a:cubicBezTo>
                  <a:pt x="764512" y="764512"/>
                  <a:pt x="764512" y="875710"/>
                  <a:pt x="695927" y="944295"/>
                </a:cubicBezTo>
                <a:lnTo>
                  <a:pt x="0" y="1640222"/>
                </a:lnTo>
                <a:lnTo>
                  <a:pt x="0" y="0"/>
                </a:lnTo>
                <a:close/>
              </a:path>
            </a:pathLst>
          </a:custGeom>
          <a:solidFill>
            <a:srgbClr val="CE295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4" name="Chart 23" descr="This is a chart. ">
            <a:extLst>
              <a:ext uri="{FF2B5EF4-FFF2-40B4-BE49-F238E27FC236}">
                <a16:creationId xmlns:a16="http://schemas.microsoft.com/office/drawing/2014/main" id="{E8AB4115-6FF0-4671-B7CC-CA1EDB1D9B1E}"/>
              </a:ext>
            </a:extLst>
          </p:cNvPr>
          <p:cNvGraphicFramePr/>
          <p:nvPr/>
        </p:nvGraphicFramePr>
        <p:xfrm>
          <a:off x="6045328" y="213142"/>
          <a:ext cx="5763755" cy="4284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21532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">
      <a:dk1>
        <a:srgbClr val="000000"/>
      </a:dk1>
      <a:lt1>
        <a:srgbClr val="FFFFFF"/>
      </a:lt1>
      <a:dk2>
        <a:srgbClr val="000073"/>
      </a:dk2>
      <a:lt2>
        <a:srgbClr val="FFE6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563C1"/>
      </a:hlink>
      <a:folHlink>
        <a:srgbClr val="954F72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676778_Dashboard, from 24Slides_SL_V1.pptx" id="{295C4539-006B-481B-BB49-AA6696014542}" vid="{08D33979-AB7E-4584-851D-4053B37BB97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61A1251-DA89-493A-8204-679220DD13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1B0ABC2-BF39-4F70-A7AD-9DFBD1D272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3EC375F-F377-4CDC-ADF0-CC8811D177D6}">
  <ds:schemaRefs>
    <ds:schemaRef ds:uri="http://purl.org/dc/dcmitype/"/>
    <ds:schemaRef ds:uri="http://purl.org/dc/elements/1.1/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71af3243-3dd4-4a8d-8c0d-dd76da1f02a5"/>
    <ds:schemaRef ds:uri="http://schemas.openxmlformats.org/package/2006/metadata/core-properties"/>
    <ds:schemaRef ds:uri="16c05727-aa75-4e4a-9b5f-8a80a1165891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Dashboard, from 24Slides</Template>
  <TotalTime>0</TotalTime>
  <Words>368</Words>
  <Application>Microsoft Office PowerPoint</Application>
  <PresentationFormat>Widescreen</PresentationFormat>
  <Paragraphs>154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Segoe UI Light</vt:lpstr>
      <vt:lpstr>Office Theme</vt:lpstr>
      <vt:lpstr>Slide 1</vt:lpstr>
      <vt:lpstr>Slide 6</vt:lpstr>
      <vt:lpstr>PowerPoint Presentation</vt:lpstr>
      <vt:lpstr>Clusters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Slide 10</vt:lpstr>
      <vt:lpstr>Slide 10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2019-12-14T01:59:53Z</dcterms:created>
  <dcterms:modified xsi:type="dcterms:W3CDTF">2020-12-15T23:01:33Z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